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2"/>
  </p:notesMasterIdLst>
  <p:sldIdLst>
    <p:sldId id="256" r:id="rId2"/>
    <p:sldId id="258" r:id="rId3"/>
    <p:sldId id="257" r:id="rId4"/>
    <p:sldId id="259" r:id="rId5"/>
    <p:sldId id="262" r:id="rId6"/>
    <p:sldId id="263" r:id="rId7"/>
    <p:sldId id="264" r:id="rId8"/>
    <p:sldId id="265" r:id="rId9"/>
    <p:sldId id="266" r:id="rId10"/>
    <p:sldId id="268"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p:cViewPr varScale="1">
        <p:scale>
          <a:sx n="120" d="100"/>
          <a:sy n="120" d="100"/>
        </p:scale>
        <p:origin x="1944"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AA6DFC-DDB7-40DD-88FA-97314B5D88B8}" type="datetimeFigureOut">
              <a:rPr lang="id-ID" smtClean="0"/>
              <a:pPr/>
              <a:t>25/08/25</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C9CD9-F135-4378-959D-10026527F1F6}" type="slidenum">
              <a:rPr lang="id-ID" smtClean="0"/>
              <a:pPr/>
              <a:t>‹#›</a:t>
            </a:fld>
            <a:endParaRPr lang="id-ID"/>
          </a:p>
        </p:txBody>
      </p:sp>
    </p:spTree>
    <p:extLst>
      <p:ext uri="{BB962C8B-B14F-4D97-AF65-F5344CB8AC3E}">
        <p14:creationId xmlns:p14="http://schemas.microsoft.com/office/powerpoint/2010/main" val="160848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E6C9CD9-F135-4378-959D-10026527F1F6}" type="slidenum">
              <a:rPr lang="id-ID" smtClean="0"/>
              <a:pPr/>
              <a:t>6</a:t>
            </a:fld>
            <a:endParaRPr lang="id-ID"/>
          </a:p>
        </p:txBody>
      </p:sp>
    </p:spTree>
    <p:extLst>
      <p:ext uri="{BB962C8B-B14F-4D97-AF65-F5344CB8AC3E}">
        <p14:creationId xmlns:p14="http://schemas.microsoft.com/office/powerpoint/2010/main" val="2596577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lumMod val="75000"/>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3981611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250996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2991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1960162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15797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350856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325884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360413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1327298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273874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EB3ABE-95D2-423D-9194-88B7F6CE26F7}" type="datetimeFigureOut">
              <a:rPr lang="id-ID" smtClean="0"/>
              <a:pPr/>
              <a:t>25/08/25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5151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EB3ABE-95D2-423D-9194-88B7F6CE26F7}" type="datetimeFigureOut">
              <a:rPr lang="id-ID" smtClean="0"/>
              <a:pPr/>
              <a:t>25/08/25</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1579052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EB3ABE-95D2-423D-9194-88B7F6CE26F7}" type="datetimeFigureOut">
              <a:rPr lang="id-ID" smtClean="0"/>
              <a:pPr/>
              <a:t>25/08/25</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504181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B3ABE-95D2-423D-9194-88B7F6CE26F7}" type="datetimeFigureOut">
              <a:rPr lang="id-ID" smtClean="0"/>
              <a:pPr/>
              <a:t>25/08/25</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19557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FEB3ABE-95D2-423D-9194-88B7F6CE26F7}" type="datetimeFigureOut">
              <a:rPr lang="id-ID" smtClean="0"/>
              <a:pPr/>
              <a:t>25/08/25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264814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EB3ABE-95D2-423D-9194-88B7F6CE26F7}" type="datetimeFigureOut">
              <a:rPr lang="id-ID" smtClean="0"/>
              <a:pPr/>
              <a:t>25/08/25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3747467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cxnSp>
          <p:nvCxnSpPr>
            <p:cNvPr id="7" name="Straight Connector 6"/>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EB3ABE-95D2-423D-9194-88B7F6CE26F7}" type="datetimeFigureOut">
              <a:rPr lang="id-ID" smtClean="0"/>
              <a:pPr/>
              <a:t>25/08/25</a:t>
            </a:fld>
            <a:endParaRPr lang="id-ID"/>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4D17F8E1-9BF8-4B74-A2A0-A84694249247}" type="slidenum">
              <a:rPr lang="id-ID" smtClean="0"/>
              <a:pPr/>
              <a:t>‹#›</a:t>
            </a:fld>
            <a:endParaRPr lang="id-ID"/>
          </a:p>
        </p:txBody>
      </p:sp>
    </p:spTree>
    <p:extLst>
      <p:ext uri="{BB962C8B-B14F-4D97-AF65-F5344CB8AC3E}">
        <p14:creationId xmlns:p14="http://schemas.microsoft.com/office/powerpoint/2010/main" val="120496522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gi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id-ID" dirty="0">
                <a:latin typeface="Algerian" pitchFamily="82" charset="0"/>
              </a:rPr>
              <a:t>PENYEBARAN KEBUDAYAAN HINDU-BUDDHA DI INDONESIA</a:t>
            </a:r>
          </a:p>
        </p:txBody>
      </p:sp>
      <p:sp>
        <p:nvSpPr>
          <p:cNvPr id="3" name="Subtitle 2"/>
          <p:cNvSpPr>
            <a:spLocks noGrp="1"/>
          </p:cNvSpPr>
          <p:nvPr>
            <p:ph type="subTitle" idx="1"/>
          </p:nvPr>
        </p:nvSpPr>
        <p:spPr/>
        <p:txBody>
          <a:bodyPr/>
          <a:lstStyle/>
          <a:p>
            <a:r>
              <a:rPr lang="id-ID" dirty="0"/>
              <a:t>Erwin Putera Permana, M.Pd</a:t>
            </a:r>
          </a:p>
        </p:txBody>
      </p:sp>
    </p:spTree>
    <p:extLst>
      <p:ext uri="{BB962C8B-B14F-4D97-AF65-F5344CB8AC3E}">
        <p14:creationId xmlns:p14="http://schemas.microsoft.com/office/powerpoint/2010/main" val="2967419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13541" y="3342183"/>
            <a:ext cx="223224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a:t>Pengaruh</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3662" r="25788"/>
          <a:stretch/>
        </p:blipFill>
        <p:spPr>
          <a:xfrm>
            <a:off x="6533963" y="4841645"/>
            <a:ext cx="1983544" cy="1543932"/>
          </a:xfrm>
          <a:prstGeom prst="rect">
            <a:avLst/>
          </a:prstGeom>
          <a:ln>
            <a:noFill/>
          </a:ln>
          <a:effectLst>
            <a:softEdge rad="112500"/>
          </a:effec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476672"/>
            <a:ext cx="2105912" cy="1398457"/>
          </a:xfrm>
          <a:prstGeom prst="rect">
            <a:avLst/>
          </a:prstGeom>
          <a:ln>
            <a:noFill/>
          </a:ln>
          <a:effectLst>
            <a:softEdge rad="112500"/>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63" y="476672"/>
            <a:ext cx="1843125" cy="1449925"/>
          </a:xfrm>
          <a:prstGeom prst="rect">
            <a:avLst/>
          </a:prstGeom>
          <a:ln>
            <a:noFill/>
          </a:ln>
          <a:effectLst>
            <a:softEdge rad="11250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2320" y="565411"/>
            <a:ext cx="1865784" cy="1243856"/>
          </a:xfrm>
          <a:prstGeom prst="rect">
            <a:avLst/>
          </a:prstGeom>
          <a:ln>
            <a:noFill/>
          </a:ln>
          <a:effectLst>
            <a:softEdge rad="112500"/>
          </a:effectLst>
        </p:spPr>
      </p:pic>
      <p:pic>
        <p:nvPicPr>
          <p:cNvPr id="1026" name="Picture 2" descr="PRABU SILIWANGI (145 x 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7466" y="5157193"/>
            <a:ext cx="1804414" cy="11347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BEEC9"/>
                  </a:outerShdw>
                </a:effectLst>
              </a14:hiddenEffects>
            </a:ext>
          </a:extLst>
        </p:spPr>
      </p:pic>
      <p:sp>
        <p:nvSpPr>
          <p:cNvPr id="8" name="TextBox 7"/>
          <p:cNvSpPr txBox="1"/>
          <p:nvPr/>
        </p:nvSpPr>
        <p:spPr>
          <a:xfrm>
            <a:off x="827584" y="2060848"/>
            <a:ext cx="1872208" cy="523220"/>
          </a:xfrm>
          <a:prstGeom prst="rect">
            <a:avLst/>
          </a:prstGeom>
          <a:noFill/>
        </p:spPr>
        <p:txBody>
          <a:bodyPr wrap="square" rtlCol="0">
            <a:spAutoFit/>
          </a:bodyPr>
          <a:lstStyle/>
          <a:p>
            <a:pPr algn="ctr"/>
            <a:r>
              <a:rPr lang="id-ID" sz="1400" dirty="0">
                <a:latin typeface="Cataneo BT" pitchFamily="66" charset="0"/>
              </a:rPr>
              <a:t>Bahasa Sansekerta dan Huruf Palawa</a:t>
            </a:r>
          </a:p>
        </p:txBody>
      </p:sp>
      <p:sp>
        <p:nvSpPr>
          <p:cNvPr id="10" name="TextBox 9"/>
          <p:cNvSpPr txBox="1"/>
          <p:nvPr/>
        </p:nvSpPr>
        <p:spPr>
          <a:xfrm>
            <a:off x="3642320" y="2092821"/>
            <a:ext cx="1872208" cy="523220"/>
          </a:xfrm>
          <a:prstGeom prst="rect">
            <a:avLst/>
          </a:prstGeom>
          <a:noFill/>
        </p:spPr>
        <p:txBody>
          <a:bodyPr wrap="square" rtlCol="0">
            <a:spAutoFit/>
          </a:bodyPr>
          <a:lstStyle/>
          <a:p>
            <a:pPr algn="ctr"/>
            <a:r>
              <a:rPr lang="id-ID" sz="1400" dirty="0">
                <a:latin typeface="Cataneo BT" pitchFamily="66" charset="0"/>
              </a:rPr>
              <a:t>Kesenian: Tari dan Lukisan</a:t>
            </a:r>
          </a:p>
        </p:txBody>
      </p:sp>
      <p:sp>
        <p:nvSpPr>
          <p:cNvPr id="11" name="TextBox 10"/>
          <p:cNvSpPr txBox="1"/>
          <p:nvPr/>
        </p:nvSpPr>
        <p:spPr>
          <a:xfrm>
            <a:off x="6969967" y="2114564"/>
            <a:ext cx="1872208" cy="307777"/>
          </a:xfrm>
          <a:prstGeom prst="rect">
            <a:avLst/>
          </a:prstGeom>
          <a:noFill/>
        </p:spPr>
        <p:txBody>
          <a:bodyPr wrap="square" rtlCol="0">
            <a:spAutoFit/>
          </a:bodyPr>
          <a:lstStyle/>
          <a:p>
            <a:pPr algn="ctr"/>
            <a:r>
              <a:rPr lang="id-ID" sz="1400" dirty="0">
                <a:latin typeface="Cataneo BT" pitchFamily="66" charset="0"/>
              </a:rPr>
              <a:t>Sastra</a:t>
            </a:r>
          </a:p>
        </p:txBody>
      </p:sp>
      <p:sp>
        <p:nvSpPr>
          <p:cNvPr id="12" name="TextBox 11"/>
          <p:cNvSpPr txBox="1"/>
          <p:nvPr/>
        </p:nvSpPr>
        <p:spPr>
          <a:xfrm>
            <a:off x="800420" y="4438853"/>
            <a:ext cx="1872208" cy="307777"/>
          </a:xfrm>
          <a:prstGeom prst="rect">
            <a:avLst/>
          </a:prstGeom>
          <a:noFill/>
        </p:spPr>
        <p:txBody>
          <a:bodyPr wrap="square" rtlCol="0">
            <a:spAutoFit/>
          </a:bodyPr>
          <a:lstStyle/>
          <a:p>
            <a:pPr algn="ctr"/>
            <a:r>
              <a:rPr lang="id-ID" sz="1400" dirty="0">
                <a:latin typeface="Cataneo BT" pitchFamily="66" charset="0"/>
              </a:rPr>
              <a:t>Pemerintahan</a:t>
            </a:r>
          </a:p>
        </p:txBody>
      </p:sp>
      <p:sp>
        <p:nvSpPr>
          <p:cNvPr id="13" name="TextBox 12"/>
          <p:cNvSpPr txBox="1"/>
          <p:nvPr/>
        </p:nvSpPr>
        <p:spPr>
          <a:xfrm>
            <a:off x="5399583" y="4623519"/>
            <a:ext cx="1872208" cy="307777"/>
          </a:xfrm>
          <a:prstGeom prst="rect">
            <a:avLst/>
          </a:prstGeom>
          <a:noFill/>
        </p:spPr>
        <p:txBody>
          <a:bodyPr wrap="square" rtlCol="0">
            <a:spAutoFit/>
          </a:bodyPr>
          <a:lstStyle/>
          <a:p>
            <a:pPr algn="ctr"/>
            <a:r>
              <a:rPr lang="id-ID" sz="1400" dirty="0">
                <a:latin typeface="Cataneo BT" pitchFamily="66" charset="0"/>
              </a:rPr>
              <a:t>Banguan: </a:t>
            </a: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42384" y="4931296"/>
            <a:ext cx="1939042" cy="1454281"/>
          </a:xfrm>
          <a:prstGeom prst="rect">
            <a:avLst/>
          </a:prstGeom>
          <a:ln>
            <a:noFill/>
          </a:ln>
          <a:effectLst>
            <a:softEdge rad="112500"/>
          </a:effectLst>
        </p:spPr>
      </p:pic>
      <p:cxnSp>
        <p:nvCxnSpPr>
          <p:cNvPr id="15" name="Straight Arrow Connector 14"/>
          <p:cNvCxnSpPr/>
          <p:nvPr/>
        </p:nvCxnSpPr>
        <p:spPr>
          <a:xfrm>
            <a:off x="6353434" y="5588551"/>
            <a:ext cx="252537" cy="2506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4554960" y="6396120"/>
            <a:ext cx="1872208" cy="307777"/>
          </a:xfrm>
          <a:prstGeom prst="rect">
            <a:avLst/>
          </a:prstGeom>
          <a:noFill/>
        </p:spPr>
        <p:txBody>
          <a:bodyPr wrap="square" rtlCol="0">
            <a:spAutoFit/>
          </a:bodyPr>
          <a:lstStyle/>
          <a:p>
            <a:pPr algn="ctr"/>
            <a:r>
              <a:rPr lang="id-ID" sz="1400" dirty="0">
                <a:latin typeface="Cataneo BT" pitchFamily="66" charset="0"/>
              </a:rPr>
              <a:t>Punden Benrundak</a:t>
            </a:r>
          </a:p>
        </p:txBody>
      </p:sp>
      <p:sp>
        <p:nvSpPr>
          <p:cNvPr id="19" name="TextBox 18"/>
          <p:cNvSpPr txBox="1"/>
          <p:nvPr/>
        </p:nvSpPr>
        <p:spPr>
          <a:xfrm>
            <a:off x="6589631" y="6506504"/>
            <a:ext cx="1872208" cy="307777"/>
          </a:xfrm>
          <a:prstGeom prst="rect">
            <a:avLst/>
          </a:prstGeom>
          <a:noFill/>
        </p:spPr>
        <p:txBody>
          <a:bodyPr wrap="square" rtlCol="0">
            <a:spAutoFit/>
          </a:bodyPr>
          <a:lstStyle/>
          <a:p>
            <a:pPr algn="ctr"/>
            <a:r>
              <a:rPr lang="id-ID" sz="1400" dirty="0">
                <a:latin typeface="Cataneo BT" pitchFamily="66" charset="0"/>
              </a:rPr>
              <a:t>Candi</a:t>
            </a: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5257832"/>
            <a:ext cx="1547664" cy="1002112"/>
          </a:xfrm>
          <a:prstGeom prst="rect">
            <a:avLst/>
          </a:prstGeom>
          <a:ln>
            <a:noFill/>
          </a:ln>
          <a:effectLst>
            <a:softEdge rad="112500"/>
          </a:effectLst>
        </p:spPr>
      </p:pic>
      <p:cxnSp>
        <p:nvCxnSpPr>
          <p:cNvPr id="21" name="Straight Arrow Connector 20"/>
          <p:cNvCxnSpPr>
            <a:stCxn id="17" idx="3"/>
            <a:endCxn id="1026" idx="1"/>
          </p:cNvCxnSpPr>
          <p:nvPr/>
        </p:nvCxnSpPr>
        <p:spPr>
          <a:xfrm flipV="1">
            <a:off x="1547665" y="5724561"/>
            <a:ext cx="139801" cy="343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 idx="1"/>
          </p:cNvCxnSpPr>
          <p:nvPr/>
        </p:nvCxnSpPr>
        <p:spPr>
          <a:xfrm flipH="1">
            <a:off x="2267744" y="3774231"/>
            <a:ext cx="1045797" cy="818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 idx="3"/>
            <a:endCxn id="13" idx="0"/>
          </p:cNvCxnSpPr>
          <p:nvPr/>
        </p:nvCxnSpPr>
        <p:spPr>
          <a:xfrm>
            <a:off x="5545789" y="3774231"/>
            <a:ext cx="789898" cy="8492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 idx="0"/>
            <a:endCxn id="8" idx="2"/>
          </p:cNvCxnSpPr>
          <p:nvPr/>
        </p:nvCxnSpPr>
        <p:spPr>
          <a:xfrm flipH="1" flipV="1">
            <a:off x="1763688" y="2584068"/>
            <a:ext cx="2665977" cy="7581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 idx="0"/>
          </p:cNvCxnSpPr>
          <p:nvPr/>
        </p:nvCxnSpPr>
        <p:spPr>
          <a:xfrm flipV="1">
            <a:off x="4429665" y="2708920"/>
            <a:ext cx="0" cy="6332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a:stCxn id="2" idx="0"/>
          </p:cNvCxnSpPr>
          <p:nvPr/>
        </p:nvCxnSpPr>
        <p:spPr>
          <a:xfrm flipV="1">
            <a:off x="4429665" y="2422341"/>
            <a:ext cx="3096070" cy="9198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51520" y="6415519"/>
            <a:ext cx="1152128" cy="307777"/>
          </a:xfrm>
          <a:prstGeom prst="rect">
            <a:avLst/>
          </a:prstGeom>
          <a:noFill/>
        </p:spPr>
        <p:txBody>
          <a:bodyPr wrap="square" rtlCol="0">
            <a:spAutoFit/>
          </a:bodyPr>
          <a:lstStyle/>
          <a:p>
            <a:pPr algn="ctr"/>
            <a:r>
              <a:rPr lang="id-ID" sz="1400" dirty="0">
                <a:latin typeface="Cataneo BT" pitchFamily="66" charset="0"/>
              </a:rPr>
              <a:t>Suku</a:t>
            </a:r>
          </a:p>
        </p:txBody>
      </p:sp>
      <p:sp>
        <p:nvSpPr>
          <p:cNvPr id="36" name="TextBox 35"/>
          <p:cNvSpPr txBox="1"/>
          <p:nvPr/>
        </p:nvSpPr>
        <p:spPr>
          <a:xfrm>
            <a:off x="1831877" y="6414030"/>
            <a:ext cx="1152128" cy="307777"/>
          </a:xfrm>
          <a:prstGeom prst="rect">
            <a:avLst/>
          </a:prstGeom>
          <a:noFill/>
        </p:spPr>
        <p:txBody>
          <a:bodyPr wrap="square" rtlCol="0">
            <a:spAutoFit/>
          </a:bodyPr>
          <a:lstStyle/>
          <a:p>
            <a:pPr algn="ctr"/>
            <a:r>
              <a:rPr lang="id-ID" sz="1400" dirty="0">
                <a:latin typeface="Cataneo BT" pitchFamily="66" charset="0"/>
              </a:rPr>
              <a:t>Kerajaan</a:t>
            </a:r>
          </a:p>
        </p:txBody>
      </p:sp>
    </p:spTree>
    <p:extLst>
      <p:ext uri="{BB962C8B-B14F-4D97-AF65-F5344CB8AC3E}">
        <p14:creationId xmlns:p14="http://schemas.microsoft.com/office/powerpoint/2010/main" val="331114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25"/>
                                        </p:tgtEl>
                                        <p:attrNameLst>
                                          <p:attrName>style.visibility</p:attrName>
                                        </p:attrNameLst>
                                      </p:cBhvr>
                                      <p:to>
                                        <p:strVal val="visible"/>
                                      </p:to>
                                    </p:set>
                                    <p:animEffect transition="in" filter="wipe(down)">
                                      <p:cBhvr>
                                        <p:cTn id="42" dur="500"/>
                                        <p:tgtEl>
                                          <p:spTgt spid="10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down)">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down)">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026"/>
                                        </p:tgtEl>
                                        <p:attrNameLst>
                                          <p:attrName>style.visibility</p:attrName>
                                        </p:attrNameLst>
                                      </p:cBhvr>
                                      <p:to>
                                        <p:strVal val="visible"/>
                                      </p:to>
                                    </p:set>
                                    <p:animEffect transition="in" filter="wipe(down)">
                                      <p:cBhvr>
                                        <p:cTn id="77" dur="500"/>
                                        <p:tgtEl>
                                          <p:spTgt spid="10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down)">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down)">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wipe(down)">
                                      <p:cBhvr>
                                        <p:cTn id="92" dur="500"/>
                                        <p:tgtEl>
                                          <p:spTgt spid="1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00"/>
                                        <p:tgtEl>
                                          <p:spTgt spid="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down)">
                                      <p:cBhvr>
                                        <p:cTn id="102" dur="500"/>
                                        <p:tgtEl>
                                          <p:spTgt spid="1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wipe(down)">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wipe(down)">
                                      <p:cBhvr>
                                        <p:cTn id="112" dur="500"/>
                                        <p:tgtEl>
                                          <p:spTgt spid="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0" grpId="0"/>
      <p:bldP spid="11" grpId="0"/>
      <p:bldP spid="12" grpId="0"/>
      <p:bldP spid="13" grpId="0"/>
      <p:bldP spid="18" grpId="0"/>
      <p:bldP spid="19" grpId="0"/>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pPr algn="ctr"/>
            <a:r>
              <a:rPr lang="id-ID" dirty="0"/>
              <a:t>Peradaban India Kuno</a:t>
            </a:r>
          </a:p>
        </p:txBody>
      </p:sp>
      <p:sp>
        <p:nvSpPr>
          <p:cNvPr id="5" name="TextBox 4"/>
          <p:cNvSpPr txBox="1"/>
          <p:nvPr/>
        </p:nvSpPr>
        <p:spPr>
          <a:xfrm>
            <a:off x="3844342" y="5643096"/>
            <a:ext cx="4752281" cy="738664"/>
          </a:xfrm>
          <a:prstGeom prst="rect">
            <a:avLst/>
          </a:prstGeom>
          <a:noFill/>
        </p:spPr>
        <p:txBody>
          <a:bodyPr wrap="square" rtlCol="0">
            <a:spAutoFit/>
          </a:bodyPr>
          <a:lstStyle/>
          <a:p>
            <a:pPr algn="just"/>
            <a:r>
              <a:rPr lang="id-ID" sz="1400" dirty="0">
                <a:latin typeface="Cataneo BT" pitchFamily="66" charset="0"/>
              </a:rPr>
              <a:t>P</a:t>
            </a:r>
            <a:r>
              <a:rPr lang="en-US" sz="1400" dirty="0" err="1">
                <a:latin typeface="Cataneo BT" pitchFamily="66" charset="0"/>
              </a:rPr>
              <a:t>eninggalan</a:t>
            </a:r>
            <a:r>
              <a:rPr lang="en-US" sz="1400" dirty="0">
                <a:latin typeface="Cataneo BT" pitchFamily="66" charset="0"/>
              </a:rPr>
              <a:t>-peninggalan pra sejarah dan</a:t>
            </a:r>
            <a:r>
              <a:rPr lang="id-ID" sz="1400" dirty="0">
                <a:latin typeface="Cataneo BT" pitchFamily="66" charset="0"/>
              </a:rPr>
              <a:t> </a:t>
            </a:r>
            <a:r>
              <a:rPr lang="en-US" sz="1400" dirty="0">
                <a:latin typeface="Cataneo BT" pitchFamily="66" charset="0"/>
              </a:rPr>
              <a:t>melahirkan beberapa kepercayaan, diantaranya: kitab Veda, adanya zaman Wiracarita, </a:t>
            </a:r>
            <a:r>
              <a:rPr lang="en-US" sz="1400" dirty="0" err="1">
                <a:latin typeface="Cataneo BT" pitchFamily="66" charset="0"/>
              </a:rPr>
              <a:t>Jainisme</a:t>
            </a:r>
            <a:r>
              <a:rPr lang="en-US" sz="1400" dirty="0">
                <a:latin typeface="Cataneo BT" pitchFamily="66" charset="0"/>
              </a:rPr>
              <a:t>, Budhisme dan Hinduisme</a:t>
            </a:r>
            <a:r>
              <a:rPr lang="id-ID" sz="1400" dirty="0">
                <a:latin typeface="Cataneo BT" pitchFamily="66" charset="0"/>
              </a:rPr>
              <a:t>.</a:t>
            </a:r>
            <a:endParaRPr lang="en-US" sz="1400" dirty="0">
              <a:latin typeface="Cataneo BT" pitchFamily="66" charset="0"/>
            </a:endParaRPr>
          </a:p>
        </p:txBody>
      </p:sp>
      <p:pic>
        <p:nvPicPr>
          <p:cNvPr id="1026" name="Picture 2" descr="mohenjo-daro-gifted-cente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40572"/>
            <a:ext cx="3844342" cy="21105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027" name="Picture 3" descr="peta harappa dan mohenjoda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66239"/>
            <a:ext cx="3844342" cy="2492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in">
                <a:solidFill>
                  <a:srgbClr val="000000"/>
                </a:solidFill>
                <a:prstDash val="dash"/>
                <a:miter lim="800000"/>
                <a:headEnd/>
                <a:tailEnd/>
              </a14:hiddenLine>
            </a:ext>
            <a:ext uri="{AF507438-7753-43E0-B8FC-AC1667EBCBE1}">
              <a14:hiddenEffects xmlns:a14="http://schemas.microsoft.com/office/drawing/2010/main">
                <a:effectLst>
                  <a:outerShdw dist="99190" dir="3011666" algn="ctr" rotWithShape="0">
                    <a:srgbClr val="0F243E">
                      <a:alpha val="50000"/>
                    </a:srgbClr>
                  </a:outerShdw>
                </a:effectLst>
              </a14:hiddenEffects>
            </a:ext>
          </a:extLst>
        </p:spPr>
      </p:pic>
      <p:pic>
        <p:nvPicPr>
          <p:cNvPr id="1028" name="Picture 4"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19" y="1557080"/>
            <a:ext cx="3435449" cy="2159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p:cNvSpPr txBox="1"/>
          <p:nvPr/>
        </p:nvSpPr>
        <p:spPr>
          <a:xfrm>
            <a:off x="179512" y="836712"/>
            <a:ext cx="8784976" cy="738664"/>
          </a:xfrm>
          <a:prstGeom prst="rect">
            <a:avLst/>
          </a:prstGeom>
          <a:noFill/>
        </p:spPr>
        <p:txBody>
          <a:bodyPr wrap="square" rtlCol="0">
            <a:spAutoFit/>
          </a:bodyPr>
          <a:lstStyle/>
          <a:p>
            <a:pPr algn="just"/>
            <a:r>
              <a:rPr lang="en-US" sz="1400" b="1" dirty="0">
                <a:latin typeface="Cataneo BT" pitchFamily="66" charset="0"/>
              </a:rPr>
              <a:t>Sekitar  2000 SM, di India memiliki peradaban yang sudah cukup maju. Peradaban itu terbagi menjadi 2 kota yaitu </a:t>
            </a:r>
            <a:r>
              <a:rPr lang="en-US" sz="1400" b="1" dirty="0" err="1">
                <a:latin typeface="Cataneo BT" pitchFamily="66" charset="0"/>
              </a:rPr>
              <a:t>Mahenjodaro</a:t>
            </a:r>
            <a:r>
              <a:rPr lang="en-US" sz="1400" b="1" dirty="0">
                <a:latin typeface="Cataneo BT" pitchFamily="66" charset="0"/>
              </a:rPr>
              <a:t> dan Harappa. Kebudayaan yang maju dapat dilihat dari  tata kota, pertanian, dan  perkembangan alat-alat yang dipakai. </a:t>
            </a:r>
            <a:r>
              <a:rPr lang="en-US" sz="1400" dirty="0">
                <a:latin typeface="Cataneo BT" pitchFamily="66" charset="0"/>
              </a:rPr>
              <a:t> </a:t>
            </a:r>
            <a:endParaRPr lang="id-ID" sz="1400" dirty="0">
              <a:latin typeface="Cataneo BT" pitchFamily="66" charset="0"/>
            </a:endParaRPr>
          </a:p>
        </p:txBody>
      </p:sp>
      <p:sp>
        <p:nvSpPr>
          <p:cNvPr id="6" name="TextBox 5"/>
          <p:cNvSpPr txBox="1"/>
          <p:nvPr/>
        </p:nvSpPr>
        <p:spPr>
          <a:xfrm>
            <a:off x="3995936" y="1631248"/>
            <a:ext cx="1656184" cy="3539430"/>
          </a:xfrm>
          <a:prstGeom prst="rect">
            <a:avLst/>
          </a:prstGeom>
          <a:noFill/>
        </p:spPr>
        <p:txBody>
          <a:bodyPr wrap="square" rtlCol="0">
            <a:spAutoFit/>
          </a:bodyPr>
          <a:lstStyle/>
          <a:p>
            <a:r>
              <a:rPr lang="en-US" sz="1400" b="1" dirty="0">
                <a:latin typeface="Cataneo BT" pitchFamily="66" charset="0"/>
              </a:rPr>
              <a:t>PERADABAN INDIA KUNO</a:t>
            </a:r>
            <a:endParaRPr lang="en-US" sz="1400" dirty="0">
              <a:latin typeface="Cataneo BT" pitchFamily="66" charset="0"/>
            </a:endParaRPr>
          </a:p>
          <a:p>
            <a:r>
              <a:rPr lang="en-US" sz="1400" dirty="0">
                <a:latin typeface="Cataneo BT" pitchFamily="66" charset="0"/>
              </a:rPr>
              <a:t>Bangsa India menyebut tanah mereka  sebagai </a:t>
            </a:r>
            <a:r>
              <a:rPr lang="en-US" sz="1400" i="1" dirty="0" err="1">
                <a:latin typeface="Cataneo BT" pitchFamily="66" charset="0"/>
              </a:rPr>
              <a:t>Jambudwipa</a:t>
            </a:r>
            <a:r>
              <a:rPr lang="en-US" sz="1400" dirty="0">
                <a:latin typeface="Cataneo BT" pitchFamily="66" charset="0"/>
              </a:rPr>
              <a:t> yang artinya benua pohon jambu, atau disebut </a:t>
            </a:r>
            <a:r>
              <a:rPr lang="en-US" sz="1400" i="1" dirty="0" err="1">
                <a:latin typeface="Cataneo BT" pitchFamily="66" charset="0"/>
              </a:rPr>
              <a:t>Bharatawarsa</a:t>
            </a:r>
            <a:r>
              <a:rPr lang="en-US" sz="1400" i="1" dirty="0">
                <a:latin typeface="Cataneo BT" pitchFamily="66" charset="0"/>
              </a:rPr>
              <a:t> </a:t>
            </a:r>
            <a:r>
              <a:rPr lang="en-US" sz="1400" dirty="0">
                <a:latin typeface="Cataneo BT" pitchFamily="66" charset="0"/>
              </a:rPr>
              <a:t>yang berarti tanah keturunan para Bharata. Wilayah dibagi dua oleh pegunungan </a:t>
            </a:r>
            <a:r>
              <a:rPr lang="en-US" sz="1400" dirty="0" err="1">
                <a:latin typeface="Cataneo BT" pitchFamily="66" charset="0"/>
              </a:rPr>
              <a:t>Windya</a:t>
            </a:r>
            <a:r>
              <a:rPr lang="en-US" sz="1400" dirty="0">
                <a:latin typeface="Cataneo BT" pitchFamily="66" charset="0"/>
              </a:rPr>
              <a:t>. </a:t>
            </a:r>
          </a:p>
          <a:p>
            <a:endParaRPr lang="id-ID" sz="1400" dirty="0">
              <a:latin typeface="Cataneo BT" pitchFamily="66" charset="0"/>
            </a:endParaRPr>
          </a:p>
        </p:txBody>
      </p:sp>
      <p:sp>
        <p:nvSpPr>
          <p:cNvPr id="7" name="TextBox 6"/>
          <p:cNvSpPr txBox="1"/>
          <p:nvPr/>
        </p:nvSpPr>
        <p:spPr>
          <a:xfrm>
            <a:off x="5652120" y="3761811"/>
            <a:ext cx="3435448" cy="738664"/>
          </a:xfrm>
          <a:prstGeom prst="rect">
            <a:avLst/>
          </a:prstGeom>
          <a:solidFill>
            <a:schemeClr val="accent2">
              <a:lumMod val="20000"/>
              <a:lumOff val="80000"/>
            </a:schemeClr>
          </a:solidFill>
        </p:spPr>
        <p:txBody>
          <a:bodyPr wrap="square" rtlCol="0">
            <a:spAutoFit/>
          </a:bodyPr>
          <a:lstStyle/>
          <a:p>
            <a:r>
              <a:rPr lang="en-US" sz="1400" dirty="0">
                <a:latin typeface="Cataneo BT" pitchFamily="66" charset="0"/>
              </a:rPr>
              <a:t>Peradaban </a:t>
            </a:r>
            <a:r>
              <a:rPr lang="en-US" sz="1400" dirty="0" err="1">
                <a:latin typeface="Cataneo BT" pitchFamily="66" charset="0"/>
              </a:rPr>
              <a:t>Mahenjodaro</a:t>
            </a:r>
            <a:r>
              <a:rPr lang="en-US" sz="1400" dirty="0">
                <a:latin typeface="Cataneo BT" pitchFamily="66" charset="0"/>
              </a:rPr>
              <a:t> berada ditepi sungai Indus, Sungai menjadi pening terhadap majunya  peradaban.</a:t>
            </a:r>
          </a:p>
        </p:txBody>
      </p:sp>
    </p:spTree>
    <p:extLst>
      <p:ext uri="{BB962C8B-B14F-4D97-AF65-F5344CB8AC3E}">
        <p14:creationId xmlns:p14="http://schemas.microsoft.com/office/powerpoint/2010/main" val="39275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wipe(down)">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ipe(down)">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barn(inVertical)">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compaq\Downloads\Bahan Ajar\HINDU BUDHA\6.jpg"/>
          <p:cNvPicPr>
            <a:picLocks noChangeAspect="1" noChangeArrowheads="1"/>
          </p:cNvPicPr>
          <p:nvPr/>
        </p:nvPicPr>
        <p:blipFill>
          <a:blip r:embed="rId2"/>
          <a:srcRect/>
          <a:stretch>
            <a:fillRect/>
          </a:stretch>
        </p:blipFill>
        <p:spPr bwMode="auto">
          <a:xfrm>
            <a:off x="0" y="428604"/>
            <a:ext cx="9144000" cy="6429396"/>
          </a:xfrm>
          <a:prstGeom prst="rect">
            <a:avLst/>
          </a:prstGeom>
          <a:noFill/>
        </p:spPr>
      </p:pic>
    </p:spTree>
    <p:extLst>
      <p:ext uri="{BB962C8B-B14F-4D97-AF65-F5344CB8AC3E}">
        <p14:creationId xmlns:p14="http://schemas.microsoft.com/office/powerpoint/2010/main" val="3602255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o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7533"/>
            <a:ext cx="1898532" cy="2564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2" name="TextBox 1"/>
          <p:cNvSpPr txBox="1"/>
          <p:nvPr/>
        </p:nvSpPr>
        <p:spPr>
          <a:xfrm>
            <a:off x="1835696" y="251400"/>
            <a:ext cx="2520280" cy="2554545"/>
          </a:xfrm>
          <a:prstGeom prst="rect">
            <a:avLst/>
          </a:prstGeom>
          <a:noFill/>
        </p:spPr>
        <p:txBody>
          <a:bodyPr wrap="square" rtlCol="0">
            <a:spAutoFit/>
          </a:bodyPr>
          <a:lstStyle/>
          <a:p>
            <a:pPr algn="just"/>
            <a:endParaRPr lang="id-ID" sz="1600" dirty="0">
              <a:latin typeface="Cataneo BT" pitchFamily="66" charset="0"/>
            </a:endParaRPr>
          </a:p>
          <a:p>
            <a:pPr algn="just"/>
            <a:r>
              <a:rPr lang="en-US" sz="1600" dirty="0">
                <a:latin typeface="Cataneo BT" pitchFamily="66" charset="0"/>
              </a:rPr>
              <a:t>Kebudayaan Indus ini didukung oleh  bangsa </a:t>
            </a:r>
            <a:r>
              <a:rPr lang="en-US" sz="1600" dirty="0" err="1">
                <a:latin typeface="Cataneo BT" pitchFamily="66" charset="0"/>
              </a:rPr>
              <a:t>Dravida</a:t>
            </a:r>
            <a:r>
              <a:rPr lang="en-US" sz="1600" dirty="0">
                <a:latin typeface="Cataneo BT" pitchFamily="66" charset="0"/>
              </a:rPr>
              <a:t> yang berbadan pendek, berhidung  pesek, berkulit hitam, berambut keriting. Mata pencaharian bangsa </a:t>
            </a:r>
            <a:r>
              <a:rPr lang="en-US" sz="1600" dirty="0" err="1">
                <a:latin typeface="Cataneo BT" pitchFamily="66" charset="0"/>
              </a:rPr>
              <a:t>Dravida</a:t>
            </a:r>
            <a:r>
              <a:rPr lang="en-US" sz="1600" dirty="0">
                <a:latin typeface="Cataneo BT" pitchFamily="66" charset="0"/>
              </a:rPr>
              <a:t> adalah bercocok tanam</a:t>
            </a:r>
            <a:r>
              <a:rPr lang="id-ID" sz="1600" dirty="0">
                <a:latin typeface="Cataneo BT" pitchFamily="66" charset="0"/>
              </a:rPr>
              <a:t>.</a:t>
            </a:r>
            <a:endParaRPr lang="en-US" sz="1600" dirty="0">
              <a:latin typeface="Cataneo BT" pitchFamily="66" charset="0"/>
            </a:endParaRPr>
          </a:p>
          <a:p>
            <a:endParaRPr lang="id-ID" sz="1600" dirty="0">
              <a:latin typeface="Cataneo BT" pitchFamily="66" charset="0"/>
            </a:endParaRPr>
          </a:p>
        </p:txBody>
      </p:sp>
      <p:sp>
        <p:nvSpPr>
          <p:cNvPr id="3" name="TextBox 2"/>
          <p:cNvSpPr txBox="1"/>
          <p:nvPr/>
        </p:nvSpPr>
        <p:spPr>
          <a:xfrm>
            <a:off x="1936736" y="5021217"/>
            <a:ext cx="1944216" cy="1569660"/>
          </a:xfrm>
          <a:prstGeom prst="rect">
            <a:avLst/>
          </a:prstGeom>
          <a:noFill/>
        </p:spPr>
        <p:txBody>
          <a:bodyPr wrap="square" rtlCol="0">
            <a:spAutoFit/>
          </a:bodyPr>
          <a:lstStyle/>
          <a:p>
            <a:r>
              <a:rPr lang="en-US" sz="1600" dirty="0">
                <a:latin typeface="Cataneo BT" pitchFamily="66" charset="0"/>
              </a:rPr>
              <a:t>Sistem kepercayaan menyembah banyak dewa (politeisme) serta segala sesuatu yang dianggap keramat. </a:t>
            </a:r>
            <a:endParaRPr lang="id-ID" sz="1600" dirty="0"/>
          </a:p>
        </p:txBody>
      </p:sp>
      <p:pic>
        <p:nvPicPr>
          <p:cNvPr id="2051" name="Picture 3" descr="bal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779" y="-128218"/>
            <a:ext cx="2107497" cy="3926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2052" name="Picture 4" descr="india_indoary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5" y="4218710"/>
            <a:ext cx="4336928" cy="2657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Box 3"/>
          <p:cNvSpPr txBox="1"/>
          <p:nvPr/>
        </p:nvSpPr>
        <p:spPr>
          <a:xfrm>
            <a:off x="5354779" y="3707866"/>
            <a:ext cx="2376264" cy="523220"/>
          </a:xfrm>
          <a:prstGeom prst="rect">
            <a:avLst/>
          </a:prstGeom>
          <a:noFill/>
        </p:spPr>
        <p:txBody>
          <a:bodyPr wrap="square" rtlCol="0">
            <a:spAutoFit/>
          </a:bodyPr>
          <a:lstStyle/>
          <a:p>
            <a:r>
              <a:rPr lang="en-US" sz="1400" dirty="0">
                <a:latin typeface="Cataneo BT" pitchFamily="66" charset="0"/>
              </a:rPr>
              <a:t>Bangsa Arya memiliki fisik kekar, kulit putih. </a:t>
            </a:r>
            <a:endParaRPr lang="id-ID" sz="1400" dirty="0">
              <a:latin typeface="Cataneo BT" pitchFamily="66" charset="0"/>
            </a:endParaRPr>
          </a:p>
        </p:txBody>
      </p:sp>
      <p:pic>
        <p:nvPicPr>
          <p:cNvPr id="2053" name="Picture 5" descr="patung pendeta mahenjodar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20" y="4178223"/>
            <a:ext cx="2045256" cy="2635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Box 4"/>
          <p:cNvSpPr txBox="1"/>
          <p:nvPr/>
        </p:nvSpPr>
        <p:spPr>
          <a:xfrm>
            <a:off x="10138" y="2832437"/>
            <a:ext cx="2160241" cy="1569660"/>
          </a:xfrm>
          <a:prstGeom prst="rect">
            <a:avLst/>
          </a:prstGeom>
          <a:noFill/>
        </p:spPr>
        <p:txBody>
          <a:bodyPr wrap="square" rtlCol="0">
            <a:spAutoFit/>
          </a:bodyPr>
          <a:lstStyle/>
          <a:p>
            <a:r>
              <a:rPr lang="en-US" sz="1600" dirty="0">
                <a:latin typeface="Cataneo BT" pitchFamily="66" charset="0"/>
              </a:rPr>
              <a:t>Patung "raja pendeta" adalah peninggalan dari kebudayaan  </a:t>
            </a:r>
            <a:r>
              <a:rPr lang="en-US" sz="1600" dirty="0" err="1">
                <a:latin typeface="Cataneo BT" pitchFamily="66" charset="0"/>
              </a:rPr>
              <a:t>Dravida</a:t>
            </a:r>
            <a:r>
              <a:rPr lang="en-US" sz="1600" dirty="0">
                <a:latin typeface="Cataneo BT" pitchFamily="66" charset="0"/>
              </a:rPr>
              <a:t> menggambarkan sistem sosial dan religi pada masa itu.</a:t>
            </a:r>
          </a:p>
        </p:txBody>
      </p:sp>
      <p:sp>
        <p:nvSpPr>
          <p:cNvPr id="6" name="TextBox 5"/>
          <p:cNvSpPr txBox="1"/>
          <p:nvPr/>
        </p:nvSpPr>
        <p:spPr>
          <a:xfrm>
            <a:off x="7332868" y="30210"/>
            <a:ext cx="1811132" cy="3785652"/>
          </a:xfrm>
          <a:prstGeom prst="rect">
            <a:avLst/>
          </a:prstGeom>
          <a:noFill/>
        </p:spPr>
        <p:txBody>
          <a:bodyPr wrap="square" rtlCol="0">
            <a:spAutoFit/>
          </a:bodyPr>
          <a:lstStyle/>
          <a:p>
            <a:r>
              <a:rPr lang="en-US" sz="1600" dirty="0">
                <a:latin typeface="Cataneo BT" pitchFamily="66" charset="0"/>
              </a:rPr>
              <a:t>Sekitar 3.500 tahun yang lalu, bangsa arya sebagai  bangsa pengembara dan penakluk telah banyak menginvasi daerah-daerah yang dilewati. Dalam </a:t>
            </a:r>
            <a:r>
              <a:rPr lang="en-US" sz="1600" dirty="0" err="1">
                <a:latin typeface="Cataneo BT" pitchFamily="66" charset="0"/>
              </a:rPr>
              <a:t>perpindahannya</a:t>
            </a:r>
            <a:r>
              <a:rPr lang="en-US" sz="1600" dirty="0">
                <a:latin typeface="Cataneo BT" pitchFamily="66" charset="0"/>
              </a:rPr>
              <a:t> ke selatan  menyebrangi pegunungan Hindu Kush untuk berdiam di India</a:t>
            </a:r>
            <a:r>
              <a:rPr lang="id-ID" sz="1600" dirty="0">
                <a:latin typeface="Cataneo BT" pitchFamily="66" charset="0"/>
              </a:rPr>
              <a:t>.</a:t>
            </a:r>
            <a:endParaRPr lang="en-US" sz="1600" dirty="0">
              <a:latin typeface="Cataneo BT" pitchFamily="66" charset="0"/>
            </a:endParaRPr>
          </a:p>
          <a:p>
            <a:endParaRPr lang="id-ID" sz="1600" dirty="0">
              <a:latin typeface="Cataneo BT" pitchFamily="66" charset="0"/>
            </a:endParaRPr>
          </a:p>
        </p:txBody>
      </p:sp>
      <p:sp>
        <p:nvSpPr>
          <p:cNvPr id="7" name="TextBox 6"/>
          <p:cNvSpPr txBox="1"/>
          <p:nvPr/>
        </p:nvSpPr>
        <p:spPr>
          <a:xfrm>
            <a:off x="10139" y="66734"/>
            <a:ext cx="2160240" cy="369332"/>
          </a:xfrm>
          <a:prstGeom prst="rect">
            <a:avLst/>
          </a:prstGeom>
          <a:noFill/>
        </p:spPr>
        <p:txBody>
          <a:bodyPr wrap="square" rtlCol="0">
            <a:spAutoFit/>
          </a:bodyPr>
          <a:lstStyle/>
          <a:p>
            <a:r>
              <a:rPr lang="id-ID" b="1" dirty="0">
                <a:latin typeface="Cataneo BT" pitchFamily="66" charset="0"/>
              </a:rPr>
              <a:t>Penduduk India</a:t>
            </a:r>
          </a:p>
        </p:txBody>
      </p:sp>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30228" r="13791"/>
          <a:stretch/>
        </p:blipFill>
        <p:spPr>
          <a:xfrm>
            <a:off x="2082367" y="2690812"/>
            <a:ext cx="1265497" cy="1130309"/>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r="22984"/>
          <a:stretch/>
        </p:blipFill>
        <p:spPr>
          <a:xfrm>
            <a:off x="3463863" y="2690811"/>
            <a:ext cx="1186188" cy="1107891"/>
          </a:xfrm>
          <a:prstGeom prst="rect">
            <a:avLst/>
          </a:prstGeom>
        </p:spPr>
      </p:pic>
      <p:sp>
        <p:nvSpPr>
          <p:cNvPr id="10" name="TextBox 9"/>
          <p:cNvSpPr txBox="1"/>
          <p:nvPr/>
        </p:nvSpPr>
        <p:spPr>
          <a:xfrm>
            <a:off x="2170379" y="3969476"/>
            <a:ext cx="1033469" cy="307777"/>
          </a:xfrm>
          <a:prstGeom prst="rect">
            <a:avLst/>
          </a:prstGeom>
          <a:noFill/>
        </p:spPr>
        <p:txBody>
          <a:bodyPr wrap="square" rtlCol="0">
            <a:spAutoFit/>
          </a:bodyPr>
          <a:lstStyle/>
          <a:p>
            <a:pPr algn="ctr"/>
            <a:r>
              <a:rPr lang="id-ID" sz="1400" dirty="0">
                <a:latin typeface="Cataneo BT" pitchFamily="66" charset="0"/>
              </a:rPr>
              <a:t>Dravida</a:t>
            </a:r>
          </a:p>
        </p:txBody>
      </p:sp>
      <p:sp>
        <p:nvSpPr>
          <p:cNvPr id="15" name="TextBox 14"/>
          <p:cNvSpPr txBox="1"/>
          <p:nvPr/>
        </p:nvSpPr>
        <p:spPr>
          <a:xfrm>
            <a:off x="3616581" y="3969476"/>
            <a:ext cx="1033469" cy="307777"/>
          </a:xfrm>
          <a:prstGeom prst="rect">
            <a:avLst/>
          </a:prstGeom>
          <a:noFill/>
        </p:spPr>
        <p:txBody>
          <a:bodyPr wrap="square" rtlCol="0">
            <a:spAutoFit/>
          </a:bodyPr>
          <a:lstStyle/>
          <a:p>
            <a:pPr algn="ctr"/>
            <a:r>
              <a:rPr lang="id-ID" sz="1400" dirty="0">
                <a:latin typeface="Cataneo BT" pitchFamily="66" charset="0"/>
              </a:rPr>
              <a:t>Arya</a:t>
            </a:r>
          </a:p>
        </p:txBody>
      </p:sp>
      <p:cxnSp>
        <p:nvCxnSpPr>
          <p:cNvPr id="12" name="Straight Connector 11"/>
          <p:cNvCxnSpPr/>
          <p:nvPr/>
        </p:nvCxnSpPr>
        <p:spPr>
          <a:xfrm>
            <a:off x="4788025" y="0"/>
            <a:ext cx="0" cy="68580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9082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ipe(down)">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53"/>
                                        </p:tgtEl>
                                        <p:attrNameLst>
                                          <p:attrName>style.visibility</p:attrName>
                                        </p:attrNameLst>
                                      </p:cBhvr>
                                      <p:to>
                                        <p:strVal val="visible"/>
                                      </p:to>
                                    </p:set>
                                    <p:animEffect transition="in" filter="wipe(down)">
                                      <p:cBhvr>
                                        <p:cTn id="27" dur="500"/>
                                        <p:tgtEl>
                                          <p:spTgt spid="20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051"/>
                                        </p:tgtEl>
                                        <p:attrNameLst>
                                          <p:attrName>style.visibility</p:attrName>
                                        </p:attrNameLst>
                                      </p:cBhvr>
                                      <p:to>
                                        <p:strVal val="visible"/>
                                      </p:to>
                                    </p:set>
                                    <p:animEffect transition="in" filter="wipe(down)">
                                      <p:cBhvr>
                                        <p:cTn id="42" dur="500"/>
                                        <p:tgtEl>
                                          <p:spTgt spid="20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052"/>
                                        </p:tgtEl>
                                        <p:attrNameLst>
                                          <p:attrName>style.visibility</p:attrName>
                                        </p:attrNameLst>
                                      </p:cBhvr>
                                      <p:to>
                                        <p:strVal val="visible"/>
                                      </p:to>
                                    </p:set>
                                    <p:animEffect transition="in" filter="wipe(down)">
                                      <p:cBhvr>
                                        <p:cTn id="52" dur="500"/>
                                        <p:tgtEl>
                                          <p:spTgt spid="20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wipe(down)">
                                      <p:cBhvr>
                                        <p:cTn id="7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0"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7624" y="245839"/>
            <a:ext cx="6768752" cy="461665"/>
          </a:xfrm>
          <a:prstGeom prst="rect">
            <a:avLst/>
          </a:prstGeom>
          <a:noFill/>
        </p:spPr>
        <p:txBody>
          <a:bodyPr wrap="square" rtlCol="0">
            <a:spAutoFit/>
          </a:bodyPr>
          <a:lstStyle/>
          <a:p>
            <a:pPr algn="ctr"/>
            <a:r>
              <a:rPr lang="en-US" sz="2400" b="1" dirty="0"/>
              <a:t>KEBUDAYAAN HINDU</a:t>
            </a:r>
            <a:endParaRPr lang="en-US" sz="2400" dirty="0"/>
          </a:p>
        </p:txBody>
      </p:sp>
      <p:sp>
        <p:nvSpPr>
          <p:cNvPr id="3" name="Text Box 2"/>
          <p:cNvSpPr txBox="1">
            <a:spLocks noChangeArrowheads="1"/>
          </p:cNvSpPr>
          <p:nvPr/>
        </p:nvSpPr>
        <p:spPr bwMode="auto">
          <a:xfrm>
            <a:off x="251520" y="882313"/>
            <a:ext cx="8892480" cy="461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solidFill>
                  <a:srgbClr val="000000"/>
                </a:solidFill>
                <a:effectLst/>
                <a:latin typeface="Cataneo BT" pitchFamily="66" charset="0"/>
                <a:cs typeface="Arial" pitchFamily="34" charset="0"/>
              </a:rPr>
              <a:t>Agama Hindu</a:t>
            </a:r>
            <a:r>
              <a:rPr kumimoji="0" lang="id-ID" sz="1400" u="none" strike="noStrike" cap="none" normalizeH="0" baseline="0" dirty="0">
                <a:ln>
                  <a:noFill/>
                </a:ln>
                <a:solidFill>
                  <a:srgbClr val="000000"/>
                </a:solidFill>
                <a:effectLst/>
                <a:latin typeface="Cataneo BT" pitchFamily="66" charset="0"/>
                <a:cs typeface="Arial" pitchFamily="34" charset="0"/>
              </a:rPr>
              <a:t>,</a:t>
            </a:r>
            <a:r>
              <a:rPr kumimoji="0" lang="id-ID" sz="1400" u="none" strike="noStrike" cap="none" normalizeH="0" dirty="0">
                <a:ln>
                  <a:noFill/>
                </a:ln>
                <a:solidFill>
                  <a:srgbClr val="000000"/>
                </a:solidFill>
                <a:effectLst/>
                <a:latin typeface="Cataneo BT" pitchFamily="66" charset="0"/>
                <a:cs typeface="Arial" pitchFamily="34" charset="0"/>
              </a:rPr>
              <a:t> a</a:t>
            </a:r>
            <a:r>
              <a:rPr kumimoji="0" lang="en-US" sz="1400" u="none" strike="noStrike" cap="none" normalizeH="0" baseline="0" dirty="0">
                <a:ln>
                  <a:noFill/>
                </a:ln>
                <a:solidFill>
                  <a:srgbClr val="000000"/>
                </a:solidFill>
                <a:effectLst/>
                <a:latin typeface="Cataneo BT" pitchFamily="66" charset="0"/>
                <a:cs typeface="Arial" pitchFamily="34" charset="0"/>
              </a:rPr>
              <a:t>gama ini meliputi berbagai aliran  diantaranya</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err="1">
                <a:ln>
                  <a:noFill/>
                </a:ln>
                <a:solidFill>
                  <a:srgbClr val="000000"/>
                </a:solidFill>
                <a:effectLst/>
                <a:latin typeface="Cataneo BT" pitchFamily="66" charset="0"/>
                <a:cs typeface="Arial" pitchFamily="34" charset="0"/>
              </a:rPr>
              <a:t>Saiwa,Waisnawa</a:t>
            </a:r>
            <a:r>
              <a:rPr kumimoji="0" lang="en-US" sz="1400" u="none" strike="noStrike" cap="none" normalizeH="0" baseline="0" dirty="0">
                <a:ln>
                  <a:noFill/>
                </a:ln>
                <a:solidFill>
                  <a:srgbClr val="000000"/>
                </a:solidFill>
                <a:effectLst/>
                <a:latin typeface="Cataneo BT" pitchFamily="66" charset="0"/>
                <a:cs typeface="Arial" pitchFamily="34" charset="0"/>
              </a:rPr>
              <a:t>, dan</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err="1">
                <a:ln>
                  <a:noFill/>
                </a:ln>
                <a:solidFill>
                  <a:srgbClr val="000000"/>
                </a:solidFill>
                <a:effectLst/>
                <a:latin typeface="Cataneo BT" pitchFamily="66" charset="0"/>
                <a:cs typeface="Arial" pitchFamily="34" charset="0"/>
              </a:rPr>
              <a:t>Sakta</a:t>
            </a:r>
            <a:r>
              <a:rPr kumimoji="0" lang="en-US" sz="1400" u="none" strike="noStrike" cap="none" normalizeH="0" baseline="0" dirty="0">
                <a:ln>
                  <a:noFill/>
                </a:ln>
                <a:solidFill>
                  <a:srgbClr val="000000"/>
                </a:solidFill>
                <a:effectLst/>
                <a:latin typeface="Cataneo BT" pitchFamily="66" charset="0"/>
                <a:cs typeface="Arial" pitchFamily="34" charset="0"/>
              </a:rPr>
              <a:t> serta suatu pandangan luas akan</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hukum dan aturan</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tentang "moralitas sehari-hari" yang berdasar  pada</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karma,</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darma, dan</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norma</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kemasyarakatan.</a:t>
            </a:r>
            <a:endParaRPr kumimoji="0" lang="id-ID" sz="1400" u="none" strike="noStrike" cap="none" normalizeH="0" baseline="0" dirty="0">
              <a:ln>
                <a:noFill/>
              </a:ln>
              <a:solidFill>
                <a:schemeClr val="tx1"/>
              </a:solidFill>
              <a:effectLst/>
              <a:latin typeface="Cataneo BT" pitchFamily="66" charset="0"/>
              <a:cs typeface="Arial" pitchFamily="34" charset="0"/>
            </a:endParaRPr>
          </a:p>
        </p:txBody>
      </p:sp>
      <p:sp>
        <p:nvSpPr>
          <p:cNvPr id="4" name="TextBox 3"/>
          <p:cNvSpPr txBox="1"/>
          <p:nvPr/>
        </p:nvSpPr>
        <p:spPr>
          <a:xfrm>
            <a:off x="2819754" y="1788023"/>
            <a:ext cx="3336421" cy="1815882"/>
          </a:xfrm>
          <a:prstGeom prst="rect">
            <a:avLst/>
          </a:prstGeom>
          <a:noFill/>
        </p:spPr>
        <p:txBody>
          <a:bodyPr wrap="square" rtlCol="0">
            <a:spAutoFit/>
          </a:bodyPr>
          <a:lstStyle/>
          <a:p>
            <a:r>
              <a:rPr lang="en-US" sz="1400" b="1" dirty="0">
                <a:latin typeface="Cataneo BT" pitchFamily="66" charset="0"/>
              </a:rPr>
              <a:t>AGAMA HINDU</a:t>
            </a:r>
            <a:endParaRPr lang="en-US" sz="1400" dirty="0">
              <a:latin typeface="Cataneo BT" pitchFamily="66" charset="0"/>
            </a:endParaRPr>
          </a:p>
          <a:p>
            <a:r>
              <a:rPr lang="en-US" sz="1400" dirty="0">
                <a:latin typeface="Cataneo BT" pitchFamily="66" charset="0"/>
              </a:rPr>
              <a:t>Agama Hindu sesungguhnya adalah suatu proses </a:t>
            </a:r>
            <a:r>
              <a:rPr lang="en-US" sz="1400" dirty="0" err="1">
                <a:latin typeface="Cataneo BT" pitchFamily="66" charset="0"/>
              </a:rPr>
              <a:t>antropologis</a:t>
            </a:r>
            <a:r>
              <a:rPr lang="en-US" sz="1400" dirty="0">
                <a:latin typeface="Cataneo BT" pitchFamily="66" charset="0"/>
              </a:rPr>
              <a:t> yang disebut sebagai agama. Agama Hindu berkembang sejak 1500 SM. Agama Hindu juga disebut sebagai </a:t>
            </a:r>
            <a:r>
              <a:rPr lang="en-US" sz="1400" dirty="0" err="1">
                <a:latin typeface="Cataneo BT" pitchFamily="66" charset="0"/>
              </a:rPr>
              <a:t>Sanata</a:t>
            </a:r>
            <a:r>
              <a:rPr lang="en-US" sz="1400" dirty="0">
                <a:latin typeface="Cataneo BT" pitchFamily="66" charset="0"/>
              </a:rPr>
              <a:t> Dharma yang berarti agama yang kekal; </a:t>
            </a:r>
            <a:r>
              <a:rPr lang="en-US" sz="1400" dirty="0" err="1">
                <a:latin typeface="Cataneo BT" pitchFamily="66" charset="0"/>
              </a:rPr>
              <a:t>Waidika</a:t>
            </a:r>
            <a:r>
              <a:rPr lang="en-US" sz="1400" dirty="0">
                <a:latin typeface="Cataneo BT" pitchFamily="66" charset="0"/>
              </a:rPr>
              <a:t> dharma yang berarti agama Weda. </a:t>
            </a:r>
          </a:p>
        </p:txBody>
      </p:sp>
      <p:sp>
        <p:nvSpPr>
          <p:cNvPr id="6" name="TextBox 5"/>
          <p:cNvSpPr txBox="1"/>
          <p:nvPr/>
        </p:nvSpPr>
        <p:spPr>
          <a:xfrm>
            <a:off x="2860083" y="4611231"/>
            <a:ext cx="3152077" cy="2462213"/>
          </a:xfrm>
          <a:prstGeom prst="rect">
            <a:avLst/>
          </a:prstGeom>
          <a:noFill/>
        </p:spPr>
        <p:txBody>
          <a:bodyPr wrap="square" rtlCol="0">
            <a:spAutoFit/>
          </a:bodyPr>
          <a:lstStyle/>
          <a:p>
            <a:r>
              <a:rPr lang="en-US" sz="1400" b="1" dirty="0">
                <a:latin typeface="Cataneo BT" pitchFamily="66" charset="0"/>
              </a:rPr>
              <a:t>KITAB SUCI</a:t>
            </a:r>
            <a:endParaRPr lang="en-US" sz="1400" dirty="0">
              <a:latin typeface="Cataneo BT" pitchFamily="66" charset="0"/>
            </a:endParaRPr>
          </a:p>
          <a:p>
            <a:r>
              <a:rPr lang="en-US" sz="1400" dirty="0">
                <a:latin typeface="Cataneo BT" pitchFamily="66" charset="0"/>
              </a:rPr>
              <a:t>Kitab yang digunakan adalah bersumber dari Weda. Weda berasal dari kata </a:t>
            </a:r>
            <a:r>
              <a:rPr lang="en-US" sz="1400" i="1" dirty="0" err="1">
                <a:latin typeface="Cataneo BT" pitchFamily="66" charset="0"/>
              </a:rPr>
              <a:t>Wid</a:t>
            </a:r>
            <a:r>
              <a:rPr lang="en-US" sz="1400" i="1" dirty="0">
                <a:latin typeface="Cataneo BT" pitchFamily="66" charset="0"/>
              </a:rPr>
              <a:t> </a:t>
            </a:r>
            <a:r>
              <a:rPr lang="en-US" sz="1400" dirty="0">
                <a:latin typeface="Cataneo BT" pitchFamily="66" charset="0"/>
              </a:rPr>
              <a:t>yang berarti pengetahuan. Menurut tradisi Hindu, Weda adalah ciptaan Dewa Brahma. Isinya diwahyukan kepada para resi atau para pendeta dalam bentuk mantra-mantra  yang kemudian disusun sebagai puji-pujian oleh para resi tadi. </a:t>
            </a:r>
          </a:p>
          <a:p>
            <a:endParaRPr lang="id-ID" sz="1400" dirty="0">
              <a:latin typeface="Cataneo BT" pitchFamily="66"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37405"/>
            <a:ext cx="2829916" cy="2272508"/>
          </a:xfrm>
          <a:prstGeom prst="rect">
            <a:avLst/>
          </a:prstGeom>
          <a:ln>
            <a:noFill/>
          </a:ln>
          <a:effectLst>
            <a:softEdge rad="112500"/>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880" y="1737405"/>
            <a:ext cx="1660114" cy="2252414"/>
          </a:xfrm>
          <a:prstGeom prst="rect">
            <a:avLst/>
          </a:prstGeom>
          <a:ln>
            <a:noFill/>
          </a:ln>
          <a:effectLst>
            <a:softEdge rad="112500"/>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9" y="4748282"/>
            <a:ext cx="3013883" cy="2109718"/>
          </a:xfrm>
          <a:prstGeom prst="rect">
            <a:avLst/>
          </a:prstGeom>
          <a:ln>
            <a:noFill/>
          </a:ln>
          <a:effectLst>
            <a:softEdge rad="112500"/>
          </a:effec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3968" y="4143435"/>
            <a:ext cx="3302580" cy="2100441"/>
          </a:xfrm>
          <a:prstGeom prst="rect">
            <a:avLst/>
          </a:prstGeom>
          <a:ln>
            <a:noFill/>
          </a:ln>
          <a:effectLst>
            <a:softEdge rad="112500"/>
          </a:effectLst>
        </p:spPr>
      </p:pic>
      <p:sp>
        <p:nvSpPr>
          <p:cNvPr id="13" name="TextBox 12"/>
          <p:cNvSpPr txBox="1"/>
          <p:nvPr/>
        </p:nvSpPr>
        <p:spPr>
          <a:xfrm>
            <a:off x="7816288" y="1896666"/>
            <a:ext cx="1327711" cy="2246769"/>
          </a:xfrm>
          <a:prstGeom prst="rect">
            <a:avLst/>
          </a:prstGeom>
          <a:noFill/>
        </p:spPr>
        <p:txBody>
          <a:bodyPr wrap="square" rtlCol="0">
            <a:spAutoFit/>
          </a:bodyPr>
          <a:lstStyle/>
          <a:p>
            <a:r>
              <a:rPr lang="en-US" sz="1400" dirty="0" err="1">
                <a:latin typeface="Cataneo BT" pitchFamily="66" charset="0"/>
              </a:rPr>
              <a:t>Kresna</a:t>
            </a:r>
            <a:r>
              <a:rPr lang="id-ID" sz="1400" dirty="0">
                <a:latin typeface="Cataneo BT" pitchFamily="66" charset="0"/>
              </a:rPr>
              <a:t> </a:t>
            </a:r>
            <a:r>
              <a:rPr lang="en-US" sz="1400" dirty="0">
                <a:latin typeface="Cataneo BT" pitchFamily="66" charset="0"/>
              </a:rPr>
              <a:t>sebagai </a:t>
            </a:r>
            <a:r>
              <a:rPr lang="en-US" sz="1400" dirty="0" err="1">
                <a:latin typeface="Cataneo BT" pitchFamily="66" charset="0"/>
              </a:rPr>
              <a:t>Gowinda</a:t>
            </a:r>
            <a:r>
              <a:rPr lang="id-ID" sz="1400" dirty="0">
                <a:latin typeface="Cataneo BT" pitchFamily="66" charset="0"/>
              </a:rPr>
              <a:t> </a:t>
            </a:r>
            <a:r>
              <a:rPr lang="en-US" sz="1400" dirty="0">
                <a:latin typeface="Cataneo BT" pitchFamily="66" charset="0"/>
              </a:rPr>
              <a:t> atau "pelindung para sapi" .</a:t>
            </a:r>
            <a:r>
              <a:rPr lang="en-US" sz="1400" dirty="0" err="1">
                <a:latin typeface="Cataneo BT" pitchFamily="66" charset="0"/>
              </a:rPr>
              <a:t>Krisna</a:t>
            </a:r>
            <a:r>
              <a:rPr lang="en-US" sz="1400" dirty="0">
                <a:latin typeface="Cataneo BT" pitchFamily="66" charset="0"/>
              </a:rPr>
              <a:t> adalah perwujudan dari Dewa Wisnu.  </a:t>
            </a:r>
          </a:p>
          <a:p>
            <a:endParaRPr lang="id-ID" sz="1400" dirty="0">
              <a:latin typeface="Cataneo BT" pitchFamily="66" charset="0"/>
            </a:endParaRPr>
          </a:p>
        </p:txBody>
      </p:sp>
      <p:cxnSp>
        <p:nvCxnSpPr>
          <p:cNvPr id="15" name="Straight Connector 14"/>
          <p:cNvCxnSpPr/>
          <p:nvPr/>
        </p:nvCxnSpPr>
        <p:spPr>
          <a:xfrm>
            <a:off x="0" y="4143435"/>
            <a:ext cx="9252520" cy="0"/>
          </a:xfrm>
          <a:prstGeom prst="line">
            <a:avLst/>
          </a:prstGeom>
        </p:spPr>
        <p:style>
          <a:lnRef idx="2">
            <a:schemeClr val="accent2"/>
          </a:lnRef>
          <a:fillRef idx="0">
            <a:schemeClr val="accent2"/>
          </a:fillRef>
          <a:effectRef idx="1">
            <a:schemeClr val="accent2"/>
          </a:effectRef>
          <a:fontRef idx="minor">
            <a:schemeClr val="tx1"/>
          </a:fontRef>
        </p:style>
      </p:cxnSp>
      <p:sp>
        <p:nvSpPr>
          <p:cNvPr id="5" name="TextBox 4"/>
          <p:cNvSpPr txBox="1"/>
          <p:nvPr/>
        </p:nvSpPr>
        <p:spPr>
          <a:xfrm>
            <a:off x="6136880" y="6276276"/>
            <a:ext cx="2987824" cy="584775"/>
          </a:xfrm>
          <a:prstGeom prst="rect">
            <a:avLst/>
          </a:prstGeom>
          <a:noFill/>
        </p:spPr>
        <p:txBody>
          <a:bodyPr wrap="square" rtlCol="0">
            <a:spAutoFit/>
          </a:bodyPr>
          <a:lstStyle/>
          <a:p>
            <a:r>
              <a:rPr lang="en-US" sz="1400" dirty="0" err="1"/>
              <a:t>Regweda</a:t>
            </a:r>
            <a:r>
              <a:rPr lang="en-US" sz="1400" dirty="0"/>
              <a:t>, </a:t>
            </a:r>
            <a:r>
              <a:rPr lang="en-US" sz="1400" dirty="0" err="1"/>
              <a:t>Yajurweda</a:t>
            </a:r>
            <a:r>
              <a:rPr lang="en-US" sz="1400" dirty="0"/>
              <a:t>,  </a:t>
            </a:r>
            <a:r>
              <a:rPr lang="en-US" sz="1400" dirty="0" err="1"/>
              <a:t>Samaweda</a:t>
            </a:r>
            <a:r>
              <a:rPr lang="en-US" sz="1400" dirty="0"/>
              <a:t>  dan </a:t>
            </a:r>
            <a:r>
              <a:rPr lang="en-US" sz="1400" dirty="0" err="1"/>
              <a:t>Atharwaweda</a:t>
            </a:r>
            <a:r>
              <a:rPr lang="en-US" dirty="0"/>
              <a:t>.</a:t>
            </a:r>
            <a:r>
              <a:rPr lang="id-ID" dirty="0"/>
              <a:t> </a:t>
            </a:r>
          </a:p>
        </p:txBody>
      </p:sp>
    </p:spTree>
    <p:extLst>
      <p:ext uri="{BB962C8B-B14F-4D97-AF65-F5344CB8AC3E}">
        <p14:creationId xmlns:p14="http://schemas.microsoft.com/office/powerpoint/2010/main" val="76087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1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as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058"/>
            <a:ext cx="2262546" cy="3063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2" name="Rectangle 1"/>
          <p:cNvSpPr/>
          <p:nvPr/>
        </p:nvSpPr>
        <p:spPr>
          <a:xfrm>
            <a:off x="35496" y="4362082"/>
            <a:ext cx="4157671"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latin typeface="Cataneo BT" pitchFamily="66" charset="0"/>
              </a:rPr>
              <a:t>Bangsa Arya  mengenalkan sistem kasta dalam agama Hindu. Pembagian semata-mata untuk memudahkan organisasi sosial dan ekonomi.  menjaga kemurnian darah dari bangsa Arya sendiri. </a:t>
            </a:r>
          </a:p>
        </p:txBody>
      </p:sp>
      <p:pic>
        <p:nvPicPr>
          <p:cNvPr id="4100" name="Picture 4" descr="kasta-brahma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769" y="82863"/>
            <a:ext cx="826150" cy="12307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4101" name="Picture 5" descr="kasta-ksatr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5681" y="1401302"/>
            <a:ext cx="723661" cy="9028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4102" name="Picture 6" descr="wai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511" y="2548043"/>
            <a:ext cx="695187" cy="736942"/>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a14:hiddenLine>
            </a:ext>
            <a:ext uri="{AF507438-7753-43E0-B8FC-AC1667EBCBE1}">
              <a14:hiddenEffects xmlns:a14="http://schemas.microsoft.com/office/drawing/2010/main">
                <a:effectLst>
                  <a:outerShdw dist="99190" dir="3011666" algn="ctr" rotWithShape="0">
                    <a:srgbClr val="B2B2B2">
                      <a:alpha val="50000"/>
                    </a:srgbClr>
                  </a:outerShdw>
                </a:effectLst>
              </a14:hiddenEffects>
            </a:ext>
          </a:extLst>
        </p:spPr>
      </p:pic>
      <p:pic>
        <p:nvPicPr>
          <p:cNvPr id="4103" name="Picture 7" desc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19883" y="3284986"/>
            <a:ext cx="607405" cy="911108"/>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a14:hiddenLine>
            </a:ext>
            <a:ext uri="{AF507438-7753-43E0-B8FC-AC1667EBCBE1}">
              <a14:hiddenEffects xmlns:a14="http://schemas.microsoft.com/office/drawing/2010/main">
                <a:effectLst>
                  <a:outerShdw dist="99190" dir="3011666" algn="ctr" rotWithShape="0">
                    <a:srgbClr val="B2B2B2">
                      <a:alpha val="50000"/>
                    </a:srgbClr>
                  </a:outerShdw>
                </a:effectLst>
              </a14:hiddenEffects>
            </a:ext>
          </a:extLst>
        </p:spPr>
      </p:pic>
      <p:sp>
        <p:nvSpPr>
          <p:cNvPr id="3" name="Text Box 8"/>
          <p:cNvSpPr txBox="1">
            <a:spLocks noChangeArrowheads="1"/>
          </p:cNvSpPr>
          <p:nvPr/>
        </p:nvSpPr>
        <p:spPr bwMode="auto">
          <a:xfrm>
            <a:off x="2676289" y="159643"/>
            <a:ext cx="984126"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Brahmana: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1" u="none" strike="noStrike" cap="none" normalizeH="0" baseline="0" dirty="0">
              <a:ln>
                <a:noFill/>
              </a:ln>
              <a:solidFill>
                <a:srgbClr val="000000"/>
              </a:solidFill>
              <a:effectLst/>
              <a:latin typeface="Calisto MT"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Pendeta dan Pelajar</a:t>
            </a:r>
            <a:r>
              <a:rPr kumimoji="0" lang="en-US" sz="1200" b="0" i="1" u="none" strike="noStrike" cap="none" normalizeH="0" baseline="0" dirty="0">
                <a:ln>
                  <a:noFill/>
                </a:ln>
                <a:solidFill>
                  <a:srgbClr val="000000"/>
                </a:solidFill>
                <a:effectLst/>
                <a:latin typeface="Times New Roman" pitchFamily="18" charset="0"/>
                <a:cs typeface="Arial" pitchFamily="34" charset="0"/>
              </a:rPr>
              <a:t>.</a:t>
            </a:r>
            <a:endParaRPr kumimoji="0" lang="id-ID" sz="1200" b="0" i="0" u="none" strike="noStrike" cap="none" normalizeH="0" baseline="0" dirty="0">
              <a:ln>
                <a:noFill/>
              </a:ln>
              <a:solidFill>
                <a:schemeClr val="tx1"/>
              </a:solidFill>
              <a:effectLst/>
              <a:latin typeface="Arial" pitchFamily="34" charset="0"/>
              <a:cs typeface="Arial" pitchFamily="34" charset="0"/>
            </a:endParaRPr>
          </a:p>
        </p:txBody>
      </p:sp>
      <p:sp>
        <p:nvSpPr>
          <p:cNvPr id="4" name="Text Box 9"/>
          <p:cNvSpPr txBox="1">
            <a:spLocks noChangeArrowheads="1"/>
          </p:cNvSpPr>
          <p:nvPr/>
        </p:nvSpPr>
        <p:spPr bwMode="auto">
          <a:xfrm>
            <a:off x="2906352" y="1447836"/>
            <a:ext cx="75406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Ksatria: Raja, Prajurit</a:t>
            </a:r>
            <a:endParaRPr kumimoji="0" lang="id-ID" sz="1200" b="0" i="0" u="none" strike="noStrike" cap="none" normalizeH="0" baseline="0" dirty="0">
              <a:ln>
                <a:noFill/>
              </a:ln>
              <a:solidFill>
                <a:schemeClr val="tx1"/>
              </a:solidFill>
              <a:effectLst/>
              <a:latin typeface="Arial" pitchFamily="34" charset="0"/>
              <a:cs typeface="Arial" pitchFamily="34" charset="0"/>
            </a:endParaRPr>
          </a:p>
        </p:txBody>
      </p:sp>
      <p:sp>
        <p:nvSpPr>
          <p:cNvPr id="5" name="Text Box 10"/>
          <p:cNvSpPr txBox="1">
            <a:spLocks noChangeArrowheads="1"/>
          </p:cNvSpPr>
          <p:nvPr/>
        </p:nvSpPr>
        <p:spPr bwMode="auto">
          <a:xfrm>
            <a:off x="3327288" y="2629970"/>
            <a:ext cx="796130"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Waisya: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Pedagang</a:t>
            </a:r>
            <a:endParaRPr kumimoji="0" lang="id-ID" sz="1200" b="0" i="0" u="none" strike="noStrike" cap="none" normalizeH="0" baseline="0" dirty="0">
              <a:ln>
                <a:noFill/>
              </a:ln>
              <a:solidFill>
                <a:schemeClr val="tx1"/>
              </a:solidFill>
              <a:effectLst/>
              <a:latin typeface="Arial" pitchFamily="34" charset="0"/>
              <a:cs typeface="Arial" pitchFamily="34" charset="0"/>
            </a:endParaRPr>
          </a:p>
        </p:txBody>
      </p:sp>
      <p:sp>
        <p:nvSpPr>
          <p:cNvPr id="6" name="Text Box 11"/>
          <p:cNvSpPr txBox="1">
            <a:spLocks noChangeArrowheads="1"/>
          </p:cNvSpPr>
          <p:nvPr/>
        </p:nvSpPr>
        <p:spPr bwMode="auto">
          <a:xfrm>
            <a:off x="3446094" y="3534165"/>
            <a:ext cx="767209"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Sudra:</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Pekerja</a:t>
            </a:r>
            <a:endParaRPr kumimoji="0" lang="id-ID" sz="1200" b="0" i="0" u="none" strike="noStrike" cap="none" normalizeH="0" baseline="0" dirty="0">
              <a:ln>
                <a:noFill/>
              </a:ln>
              <a:solidFill>
                <a:schemeClr val="tx1"/>
              </a:solidFill>
              <a:effectLst/>
              <a:latin typeface="Arial" pitchFamily="34" charset="0"/>
              <a:cs typeface="Arial" pitchFamily="34" charset="0"/>
            </a:endParaRPr>
          </a:p>
        </p:txBody>
      </p:sp>
      <p:sp>
        <p:nvSpPr>
          <p:cNvPr id="11" name="Text Box 16"/>
          <p:cNvSpPr txBox="1">
            <a:spLocks noChangeArrowheads="1"/>
          </p:cNvSpPr>
          <p:nvPr/>
        </p:nvSpPr>
        <p:spPr bwMode="auto">
          <a:xfrm>
            <a:off x="8934450" y="6629400"/>
            <a:ext cx="2095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Calibri" pitchFamily="34" charset="0"/>
                <a:cs typeface="Arial" pitchFamily="34" charset="0"/>
              </a:rPr>
              <a:t>16</a:t>
            </a:r>
            <a:endParaRPr kumimoji="0" lang="id-ID" sz="1800" b="0" i="0" u="none" strike="noStrike" cap="none" normalizeH="0" baseline="0">
              <a:ln>
                <a:noFill/>
              </a:ln>
              <a:solidFill>
                <a:schemeClr val="tx1"/>
              </a:solidFill>
              <a:effectLst/>
              <a:latin typeface="Arial" pitchFamily="34" charset="0"/>
              <a:cs typeface="Arial" pitchFamily="34" charset="0"/>
            </a:endParaRPr>
          </a:p>
        </p:txBody>
      </p:sp>
      <p:pic>
        <p:nvPicPr>
          <p:cNvPr id="4113" name="Picture 17" descr="vedavyas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3304" y="3749047"/>
            <a:ext cx="4825922" cy="31089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4114" name="Picture 18" descr="vsbn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96174" y="96259"/>
            <a:ext cx="2447826" cy="172975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2" name="TextBox 11"/>
          <p:cNvSpPr txBox="1"/>
          <p:nvPr/>
        </p:nvSpPr>
        <p:spPr>
          <a:xfrm>
            <a:off x="4473042" y="147755"/>
            <a:ext cx="2223131" cy="1446550"/>
          </a:xfrm>
          <a:prstGeom prst="rect">
            <a:avLst/>
          </a:prstGeom>
          <a:noFill/>
        </p:spPr>
        <p:txBody>
          <a:bodyPr wrap="square" rtlCol="0">
            <a:spAutoFit/>
          </a:bodyPr>
          <a:lstStyle/>
          <a:p>
            <a:r>
              <a:rPr lang="en-US" sz="1400" dirty="0">
                <a:latin typeface="Cataneo BT" pitchFamily="66" charset="0"/>
              </a:rPr>
              <a:t>Seorang Brahmana (Begawan </a:t>
            </a:r>
            <a:r>
              <a:rPr lang="en-US" sz="1400" dirty="0" err="1">
                <a:latin typeface="Cataneo BT" pitchFamily="66" charset="0"/>
              </a:rPr>
              <a:t>Byasa</a:t>
            </a:r>
            <a:r>
              <a:rPr lang="en-US" sz="1400" dirty="0">
                <a:latin typeface="Cataneo BT" pitchFamily="66" charset="0"/>
              </a:rPr>
              <a:t>)               menceritakan kisah          </a:t>
            </a:r>
            <a:r>
              <a:rPr lang="en-US" sz="1400" dirty="0" err="1">
                <a:latin typeface="Cataneo BT" pitchFamily="66" charset="0"/>
              </a:rPr>
              <a:t>Mahabaratha</a:t>
            </a:r>
            <a:r>
              <a:rPr lang="en-US" sz="1400" dirty="0">
                <a:latin typeface="Cataneo BT" pitchFamily="66" charset="0"/>
              </a:rPr>
              <a:t> dan di tulis oleh Dewa </a:t>
            </a:r>
            <a:r>
              <a:rPr lang="en-US" sz="1400" dirty="0" err="1">
                <a:latin typeface="Cataneo BT" pitchFamily="66" charset="0"/>
              </a:rPr>
              <a:t>Ganesha</a:t>
            </a:r>
            <a:r>
              <a:rPr lang="en-US" sz="1600" dirty="0">
                <a:latin typeface="Cataneo BT" pitchFamily="66" charset="0"/>
              </a:rPr>
              <a:t>. </a:t>
            </a:r>
          </a:p>
          <a:p>
            <a:endParaRPr lang="id-ID" sz="1600" dirty="0">
              <a:latin typeface="Cataneo BT" pitchFamily="66" charset="0"/>
            </a:endParaRPr>
          </a:p>
        </p:txBody>
      </p:sp>
      <p:cxnSp>
        <p:nvCxnSpPr>
          <p:cNvPr id="8" name="Straight Connector 7"/>
          <p:cNvCxnSpPr/>
          <p:nvPr/>
        </p:nvCxnSpPr>
        <p:spPr>
          <a:xfrm>
            <a:off x="-1343" y="4293096"/>
            <a:ext cx="4213303"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flipV="1">
            <a:off x="4213303" y="0"/>
            <a:ext cx="0" cy="4293096"/>
          </a:xfrm>
          <a:prstGeom prst="line">
            <a:avLst/>
          </a:prstGeom>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465469" y="2937037"/>
            <a:ext cx="4461408" cy="738664"/>
          </a:xfrm>
          <a:prstGeom prst="rect">
            <a:avLst/>
          </a:prstGeom>
          <a:noFill/>
        </p:spPr>
        <p:txBody>
          <a:bodyPr wrap="square" rtlCol="0">
            <a:spAutoFit/>
          </a:bodyPr>
          <a:lstStyle/>
          <a:p>
            <a:pPr algn="ctr"/>
            <a:r>
              <a:rPr lang="en-US" sz="1400" dirty="0">
                <a:latin typeface="Cataneo BT" pitchFamily="66" charset="0"/>
              </a:rPr>
              <a:t>Para pelajar mengenyam pendidikan agama Hindu,  dilakukan di asrama-asrama.  Mereka  diajarkan ilmu agama dan pengetahuan.</a:t>
            </a:r>
            <a:endParaRPr lang="id-ID" dirty="0"/>
          </a:p>
        </p:txBody>
      </p:sp>
    </p:spTree>
    <p:extLst>
      <p:ext uri="{BB962C8B-B14F-4D97-AF65-F5344CB8AC3E}">
        <p14:creationId xmlns:p14="http://schemas.microsoft.com/office/powerpoint/2010/main" val="68904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wipe(down)">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wipe(down)">
                                      <p:cBhvr>
                                        <p:cTn id="22" dur="500"/>
                                        <p:tgtEl>
                                          <p:spTgt spid="41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102"/>
                                        </p:tgtEl>
                                        <p:attrNameLst>
                                          <p:attrName>style.visibility</p:attrName>
                                        </p:attrNameLst>
                                      </p:cBhvr>
                                      <p:to>
                                        <p:strVal val="visible"/>
                                      </p:to>
                                    </p:set>
                                    <p:animEffect transition="in" filter="wipe(down)">
                                      <p:cBhvr>
                                        <p:cTn id="32" dur="500"/>
                                        <p:tgtEl>
                                          <p:spTgt spid="41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103"/>
                                        </p:tgtEl>
                                        <p:attrNameLst>
                                          <p:attrName>style.visibility</p:attrName>
                                        </p:attrNameLst>
                                      </p:cBhvr>
                                      <p:to>
                                        <p:strVal val="visible"/>
                                      </p:to>
                                    </p:set>
                                    <p:animEffect transition="in" filter="wipe(down)">
                                      <p:cBhvr>
                                        <p:cTn id="42" dur="500"/>
                                        <p:tgtEl>
                                          <p:spTgt spid="410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down)">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114"/>
                                        </p:tgtEl>
                                        <p:attrNameLst>
                                          <p:attrName>style.visibility</p:attrName>
                                        </p:attrNameLst>
                                      </p:cBhvr>
                                      <p:to>
                                        <p:strVal val="visible"/>
                                      </p:to>
                                    </p:set>
                                    <p:animEffect transition="in" filter="wipe(down)">
                                      <p:cBhvr>
                                        <p:cTn id="62" dur="500"/>
                                        <p:tgtEl>
                                          <p:spTgt spid="41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113"/>
                                        </p:tgtEl>
                                        <p:attrNameLst>
                                          <p:attrName>style.visibility</p:attrName>
                                        </p:attrNameLst>
                                      </p:cBhvr>
                                      <p:to>
                                        <p:strVal val="visible"/>
                                      </p:to>
                                    </p:set>
                                    <p:animEffect transition="in" filter="wipe(down)">
                                      <p:cBhvr>
                                        <p:cTn id="72" dur="500"/>
                                        <p:tgtEl>
                                          <p:spTgt spid="4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115616" y="188640"/>
            <a:ext cx="6740525"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400"/>
              </a:spcAft>
              <a:buClrTx/>
              <a:buSzTx/>
              <a:buFontTx/>
              <a:buNone/>
              <a:tabLst/>
            </a:pPr>
            <a:r>
              <a:rPr kumimoji="0" lang="en-US" sz="2000" b="1" i="0" u="none" strike="noStrike" cap="none" normalizeH="0" baseline="0" dirty="0">
                <a:ln>
                  <a:noFill/>
                </a:ln>
                <a:solidFill>
                  <a:srgbClr val="000000"/>
                </a:solidFill>
                <a:effectLst/>
                <a:latin typeface="Calisto MT" pitchFamily="18" charset="0"/>
                <a:cs typeface="Arial" pitchFamily="34" charset="0"/>
              </a:rPr>
              <a:t> BUDDHA</a:t>
            </a:r>
            <a:endParaRPr kumimoji="0" lang="id-ID" sz="1800" b="0" i="0" u="none" strike="noStrike" cap="none" normalizeH="0" baseline="0" dirty="0">
              <a:ln>
                <a:noFill/>
              </a:ln>
              <a:solidFill>
                <a:schemeClr val="tx1"/>
              </a:solidFill>
              <a:effectLst/>
              <a:latin typeface="Arial" pitchFamily="34" charset="0"/>
              <a:cs typeface="Arial" pitchFamily="34" charset="0"/>
            </a:endParaRPr>
          </a:p>
        </p:txBody>
      </p:sp>
      <p:pic>
        <p:nvPicPr>
          <p:cNvPr id="5137" name="Picture 17" descr="buddha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72" y="1552421"/>
            <a:ext cx="1275724" cy="161615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Box 3"/>
          <p:cNvSpPr txBox="1"/>
          <p:nvPr/>
        </p:nvSpPr>
        <p:spPr>
          <a:xfrm>
            <a:off x="395536" y="836712"/>
            <a:ext cx="8496944" cy="738664"/>
          </a:xfrm>
          <a:prstGeom prst="rect">
            <a:avLst/>
          </a:prstGeom>
          <a:noFill/>
        </p:spPr>
        <p:txBody>
          <a:bodyPr wrap="square" rtlCol="0">
            <a:spAutoFit/>
          </a:bodyPr>
          <a:lstStyle/>
          <a:p>
            <a:r>
              <a:rPr lang="en-US" sz="1400" dirty="0">
                <a:latin typeface="Cataneo BT" pitchFamily="66" charset="0"/>
              </a:rPr>
              <a:t>Agama Buddha atau </a:t>
            </a:r>
            <a:r>
              <a:rPr lang="en-US" sz="1400" dirty="0" err="1">
                <a:latin typeface="Cataneo BT" pitchFamily="66" charset="0"/>
              </a:rPr>
              <a:t>Buddhisme</a:t>
            </a:r>
            <a:r>
              <a:rPr lang="en-US" sz="1400" dirty="0">
                <a:latin typeface="Cataneo BT" pitchFamily="66" charset="0"/>
              </a:rPr>
              <a:t> adalah sebuah agama </a:t>
            </a:r>
            <a:r>
              <a:rPr lang="en-US" sz="1400" dirty="0" err="1">
                <a:latin typeface="Cataneo BT" pitchFamily="66" charset="0"/>
              </a:rPr>
              <a:t>nonteistik</a:t>
            </a:r>
            <a:r>
              <a:rPr lang="en-US" sz="1400" dirty="0">
                <a:latin typeface="Cataneo BT" pitchFamily="66" charset="0"/>
              </a:rPr>
              <a:t> atau filsafat (Sanskrit: dharma Pali </a:t>
            </a:r>
            <a:r>
              <a:rPr lang="en-US" sz="1400" dirty="0" err="1">
                <a:latin typeface="Cataneo BT" pitchFamily="66" charset="0"/>
              </a:rPr>
              <a:t>dhamma</a:t>
            </a:r>
            <a:r>
              <a:rPr lang="en-US" sz="1400" dirty="0">
                <a:latin typeface="Cataneo BT" pitchFamily="66" charset="0"/>
              </a:rPr>
              <a:t>). Pada ajaran yang dikaitkan dengan  Siddhartha Gautama, yang secara umum dikenal sebagai Sang Buddha (berarti "yang telah sadar"). </a:t>
            </a:r>
          </a:p>
        </p:txBody>
      </p:sp>
      <p:sp>
        <p:nvSpPr>
          <p:cNvPr id="5" name="Rectangle 4"/>
          <p:cNvSpPr/>
          <p:nvPr/>
        </p:nvSpPr>
        <p:spPr>
          <a:xfrm>
            <a:off x="2226007" y="1818466"/>
            <a:ext cx="4434226" cy="95314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err="1">
                <a:latin typeface="Cataneo BT" pitchFamily="66" charset="0"/>
              </a:rPr>
              <a:t>Shiddarta</a:t>
            </a:r>
            <a:r>
              <a:rPr lang="en-US" sz="1400" dirty="0">
                <a:latin typeface="Cataneo BT" pitchFamily="66" charset="0"/>
              </a:rPr>
              <a:t> adalah putra Raja </a:t>
            </a:r>
            <a:r>
              <a:rPr lang="en-US" sz="1400" dirty="0" err="1">
                <a:latin typeface="Cataneo BT" pitchFamily="66" charset="0"/>
              </a:rPr>
              <a:t>Shoddhodana</a:t>
            </a:r>
            <a:r>
              <a:rPr lang="en-US" sz="1400" dirty="0">
                <a:latin typeface="Cataneo BT" pitchFamily="66" charset="0"/>
              </a:rPr>
              <a:t> adalah dari suku </a:t>
            </a:r>
            <a:r>
              <a:rPr lang="en-US" sz="1400" dirty="0" err="1">
                <a:latin typeface="Cataneo BT" pitchFamily="66" charset="0"/>
              </a:rPr>
              <a:t>Sakya</a:t>
            </a:r>
            <a:r>
              <a:rPr lang="en-US" sz="1400" dirty="0">
                <a:latin typeface="Cataneo BT" pitchFamily="66" charset="0"/>
              </a:rPr>
              <a:t> Pangeran </a:t>
            </a:r>
            <a:r>
              <a:rPr lang="en-US" sz="1400" dirty="0" err="1">
                <a:latin typeface="Cataneo BT" pitchFamily="66" charset="0"/>
              </a:rPr>
              <a:t>Siddharta</a:t>
            </a:r>
            <a:r>
              <a:rPr lang="en-US" sz="1400" dirty="0">
                <a:latin typeface="Cataneo BT" pitchFamily="66" charset="0"/>
              </a:rPr>
              <a:t> dilahirkan pada tahun 563 SM di Kota </a:t>
            </a:r>
            <a:r>
              <a:rPr lang="en-US" sz="1400" dirty="0" err="1">
                <a:latin typeface="Cataneo BT" pitchFamily="66" charset="0"/>
              </a:rPr>
              <a:t>Kapilawastu</a:t>
            </a:r>
            <a:r>
              <a:rPr lang="id-ID" sz="1400" dirty="0"/>
              <a:t>.</a:t>
            </a:r>
            <a:endParaRPr lang="en-US" sz="1400" dirty="0">
              <a:latin typeface="Cataneo BT" pitchFamily="66" charset="0"/>
            </a:endParaRPr>
          </a:p>
        </p:txBody>
      </p:sp>
      <p:sp>
        <p:nvSpPr>
          <p:cNvPr id="7" name="Rectangle 6"/>
          <p:cNvSpPr/>
          <p:nvPr/>
        </p:nvSpPr>
        <p:spPr>
          <a:xfrm>
            <a:off x="2384137" y="5877272"/>
            <a:ext cx="4060072" cy="67515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sv-SE" sz="1400" dirty="0">
                <a:latin typeface="Cataneo BT" pitchFamily="66" charset="0"/>
              </a:rPr>
              <a:t>Pangeran Siddharta memutuskan untuk meninggalkan istananya dan dengan ditemani oleh kusirnya, Channa</a:t>
            </a:r>
            <a:r>
              <a:rPr lang="id-ID" sz="1400" dirty="0">
                <a:latin typeface="Cataneo BT" pitchFamily="66" charset="0"/>
              </a:rPr>
              <a:t>.</a:t>
            </a:r>
            <a:endParaRPr lang="sv-SE" sz="1400" dirty="0">
              <a:latin typeface="Cataneo BT" pitchFamily="66" charset="0"/>
            </a:endParaRPr>
          </a:p>
        </p:txBody>
      </p:sp>
      <p:sp>
        <p:nvSpPr>
          <p:cNvPr id="8" name="TextBox 7"/>
          <p:cNvSpPr txBox="1"/>
          <p:nvPr/>
        </p:nvSpPr>
        <p:spPr>
          <a:xfrm>
            <a:off x="345000" y="3177915"/>
            <a:ext cx="1594038" cy="1169551"/>
          </a:xfrm>
          <a:prstGeom prst="rect">
            <a:avLst/>
          </a:prstGeom>
          <a:noFill/>
        </p:spPr>
        <p:txBody>
          <a:bodyPr wrap="square" rtlCol="0">
            <a:spAutoFit/>
          </a:bodyPr>
          <a:lstStyle/>
          <a:p>
            <a:pPr algn="ctr"/>
            <a:r>
              <a:rPr lang="id-ID" sz="1400" dirty="0">
                <a:latin typeface="Cataneo BT" pitchFamily="66" charset="0"/>
              </a:rPr>
              <a:t>B</a:t>
            </a:r>
            <a:r>
              <a:rPr lang="en-US" sz="1400" dirty="0" err="1">
                <a:latin typeface="Cataneo BT" pitchFamily="66" charset="0"/>
              </a:rPr>
              <a:t>ermeditasi</a:t>
            </a:r>
            <a:r>
              <a:rPr lang="en-US" sz="1400" dirty="0">
                <a:latin typeface="Cataneo BT" pitchFamily="66" charset="0"/>
              </a:rPr>
              <a:t> di bawah pohon Bodhi untuk mendapatkan Penerangan Agung.</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006" y="2874211"/>
            <a:ext cx="4434226" cy="2749689"/>
          </a:xfrm>
          <a:prstGeom prst="rect">
            <a:avLst/>
          </a:prstGeom>
          <a:ln>
            <a:noFill/>
          </a:ln>
          <a:effectLst>
            <a:softEdge rad="112500"/>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80" y="1777239"/>
            <a:ext cx="1944216" cy="1693007"/>
          </a:xfrm>
          <a:prstGeom prst="rect">
            <a:avLst/>
          </a:prstGeom>
        </p:spPr>
      </p:pic>
      <p:sp>
        <p:nvSpPr>
          <p:cNvPr id="11" name="TextBox 10"/>
          <p:cNvSpPr txBox="1"/>
          <p:nvPr/>
        </p:nvSpPr>
        <p:spPr>
          <a:xfrm>
            <a:off x="6950584" y="3638741"/>
            <a:ext cx="2193416" cy="3108543"/>
          </a:xfrm>
          <a:prstGeom prst="rect">
            <a:avLst/>
          </a:prstGeom>
          <a:noFill/>
        </p:spPr>
        <p:txBody>
          <a:bodyPr wrap="square" rtlCol="0">
            <a:spAutoFit/>
          </a:bodyPr>
          <a:lstStyle/>
          <a:p>
            <a:r>
              <a:rPr lang="en-US" sz="1400" dirty="0">
                <a:latin typeface="Cataneo BT" pitchFamily="66" charset="0"/>
              </a:rPr>
              <a:t>Pada saat ia lahir, dua arus kecil jatuh dari langit, yang satu dingin sedangkan yang lainnya hangat. Arus tersebut membasuh tubuh Siddhartha. Siddhartha lahir dalam keadaan bersih tanpa noda, berdiri tegak dan langsung dapat melangkah ke arah utara, dan tempat yang </a:t>
            </a:r>
            <a:r>
              <a:rPr lang="en-US" sz="1400" dirty="0" err="1">
                <a:latin typeface="Cataneo BT" pitchFamily="66" charset="0"/>
              </a:rPr>
              <a:t>dipijakinya</a:t>
            </a:r>
            <a:r>
              <a:rPr lang="en-US" sz="1400" dirty="0">
                <a:latin typeface="Cataneo BT" pitchFamily="66" charset="0"/>
              </a:rPr>
              <a:t> ditumbuhi bunga teratai. </a:t>
            </a:r>
          </a:p>
          <a:p>
            <a:endParaRPr lang="id-ID" sz="1400" dirty="0">
              <a:latin typeface="Cataneo BT" pitchFamily="66" charset="0"/>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357" y="4474977"/>
            <a:ext cx="1703338" cy="1436070"/>
          </a:xfrm>
          <a:prstGeom prst="rect">
            <a:avLst/>
          </a:prstGeom>
          <a:ln>
            <a:noFill/>
          </a:ln>
          <a:effectLst>
            <a:softEdge rad="112500"/>
          </a:effectLst>
        </p:spPr>
      </p:pic>
      <p:sp>
        <p:nvSpPr>
          <p:cNvPr id="13" name="TextBox 12"/>
          <p:cNvSpPr txBox="1"/>
          <p:nvPr/>
        </p:nvSpPr>
        <p:spPr>
          <a:xfrm>
            <a:off x="395536" y="6211734"/>
            <a:ext cx="1666034" cy="307777"/>
          </a:xfrm>
          <a:prstGeom prst="rect">
            <a:avLst/>
          </a:prstGeom>
          <a:noFill/>
        </p:spPr>
        <p:txBody>
          <a:bodyPr wrap="square" rtlCol="0">
            <a:spAutoFit/>
          </a:bodyPr>
          <a:lstStyle/>
          <a:p>
            <a:pPr algn="ctr"/>
            <a:r>
              <a:rPr lang="id-ID" sz="1400" dirty="0">
                <a:latin typeface="Cataneo BT" pitchFamily="66" charset="0"/>
              </a:rPr>
              <a:t>Pohon Bodhi</a:t>
            </a:r>
          </a:p>
        </p:txBody>
      </p:sp>
    </p:spTree>
    <p:extLst>
      <p:ext uri="{BB962C8B-B14F-4D97-AF65-F5344CB8AC3E}">
        <p14:creationId xmlns:p14="http://schemas.microsoft.com/office/powerpoint/2010/main" val="46376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137"/>
                                        </p:tgtEl>
                                        <p:attrNameLst>
                                          <p:attrName>style.visibility</p:attrName>
                                        </p:attrNameLst>
                                      </p:cBhvr>
                                      <p:to>
                                        <p:strVal val="visible"/>
                                      </p:to>
                                    </p:set>
                                    <p:animEffect transition="in" filter="wipe(down)">
                                      <p:cBhvr>
                                        <p:cTn id="42" dur="500"/>
                                        <p:tgtEl>
                                          <p:spTgt spid="51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7" grpId="0" animBg="1"/>
      <p:bldP spid="8"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9" descr="bajak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8162" cy="2479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p:cNvSpPr txBox="1"/>
          <p:nvPr/>
        </p:nvSpPr>
        <p:spPr>
          <a:xfrm>
            <a:off x="3995936" y="85623"/>
            <a:ext cx="2808312" cy="3046988"/>
          </a:xfrm>
          <a:prstGeom prst="rect">
            <a:avLst/>
          </a:prstGeom>
          <a:noFill/>
        </p:spPr>
        <p:txBody>
          <a:bodyPr wrap="square" rtlCol="0">
            <a:spAutoFit/>
          </a:bodyPr>
          <a:lstStyle/>
          <a:p>
            <a:r>
              <a:rPr lang="en-US" sz="1600" dirty="0">
                <a:latin typeface="Cataneo BT" pitchFamily="66" charset="0"/>
              </a:rPr>
              <a:t>Buddha Gautama berkelana menyebarkan Dharma selama empat puluh lima tahun lamanya kepada umat manusia dengan penuh cinta kasih dan kasih sayang, hingga akhirnya mencapai usia 80 tahun, saat ia menyadari bahwa tiga bulan lagi ia akan mencapai </a:t>
            </a:r>
            <a:r>
              <a:rPr lang="en-US" sz="1600" dirty="0" err="1">
                <a:latin typeface="Cataneo BT" pitchFamily="66" charset="0"/>
              </a:rPr>
              <a:t>Parinibbana</a:t>
            </a:r>
            <a:r>
              <a:rPr lang="en-US" sz="1600" dirty="0">
                <a:latin typeface="Cataneo BT" pitchFamily="66" charset="0"/>
              </a:rPr>
              <a:t>. </a:t>
            </a:r>
          </a:p>
          <a:p>
            <a:r>
              <a:rPr lang="en-US" sz="1600" dirty="0">
                <a:latin typeface="Cataneo BT" pitchFamily="66" charset="0"/>
              </a:rPr>
              <a:t> </a:t>
            </a:r>
          </a:p>
          <a:p>
            <a:endParaRPr lang="id-ID" sz="1600" dirty="0">
              <a:latin typeface="Cataneo BT" pitchFamily="66" charset="0"/>
            </a:endParaRPr>
          </a:p>
        </p:txBody>
      </p:sp>
      <p:sp>
        <p:nvSpPr>
          <p:cNvPr id="4" name="TextBox 3"/>
          <p:cNvSpPr txBox="1"/>
          <p:nvPr/>
        </p:nvSpPr>
        <p:spPr>
          <a:xfrm>
            <a:off x="122810" y="3978473"/>
            <a:ext cx="2144934" cy="2462213"/>
          </a:xfrm>
          <a:prstGeom prst="rect">
            <a:avLst/>
          </a:prstGeom>
          <a:noFill/>
        </p:spPr>
        <p:txBody>
          <a:bodyPr wrap="square" rtlCol="0">
            <a:spAutoFit/>
          </a:bodyPr>
          <a:lstStyle/>
          <a:p>
            <a:r>
              <a:rPr lang="en-US" sz="1400" dirty="0">
                <a:latin typeface="Cataneo BT" pitchFamily="66" charset="0"/>
              </a:rPr>
              <a:t> </a:t>
            </a:r>
          </a:p>
          <a:p>
            <a:r>
              <a:rPr lang="en-US" sz="1400" dirty="0">
                <a:latin typeface="Cataneo BT" pitchFamily="66" charset="0"/>
              </a:rPr>
              <a:t>Kitab suci </a:t>
            </a:r>
            <a:r>
              <a:rPr lang="en-US" sz="1400" dirty="0" err="1">
                <a:latin typeface="Cataneo BT" pitchFamily="66" charset="0"/>
              </a:rPr>
              <a:t>Tripiṭaka</a:t>
            </a:r>
            <a:r>
              <a:rPr lang="en-US" sz="1400" dirty="0">
                <a:latin typeface="Cataneo BT" pitchFamily="66" charset="0"/>
              </a:rPr>
              <a:t> pada mulanya mengandung tiga "keranjang" atau tiga "kelompok" akan berbagai pengajaran: </a:t>
            </a:r>
            <a:r>
              <a:rPr lang="en-US" sz="1400" dirty="0" err="1">
                <a:latin typeface="Cataneo BT" pitchFamily="66" charset="0"/>
              </a:rPr>
              <a:t>Sūtra</a:t>
            </a:r>
            <a:r>
              <a:rPr lang="en-US" sz="1400" dirty="0">
                <a:latin typeface="Cataneo BT" pitchFamily="66" charset="0"/>
              </a:rPr>
              <a:t> </a:t>
            </a:r>
            <a:r>
              <a:rPr lang="en-US" sz="1400" dirty="0" err="1">
                <a:latin typeface="Cataneo BT" pitchFamily="66" charset="0"/>
              </a:rPr>
              <a:t>Piṭaka</a:t>
            </a:r>
            <a:r>
              <a:rPr lang="en-US" sz="1400" dirty="0">
                <a:latin typeface="Cataneo BT" pitchFamily="66" charset="0"/>
              </a:rPr>
              <a:t>, </a:t>
            </a:r>
            <a:r>
              <a:rPr lang="en-US" sz="1400" dirty="0" err="1">
                <a:latin typeface="Cataneo BT" pitchFamily="66" charset="0"/>
              </a:rPr>
              <a:t>Vinaya</a:t>
            </a:r>
            <a:r>
              <a:rPr lang="en-US" sz="1400" dirty="0">
                <a:latin typeface="Cataneo BT" pitchFamily="66" charset="0"/>
              </a:rPr>
              <a:t> </a:t>
            </a:r>
            <a:r>
              <a:rPr lang="en-US" sz="1400" dirty="0" err="1">
                <a:latin typeface="Cataneo BT" pitchFamily="66" charset="0"/>
              </a:rPr>
              <a:t>Piṭaka</a:t>
            </a:r>
            <a:r>
              <a:rPr lang="en-US" sz="1400" dirty="0">
                <a:latin typeface="Cataneo BT" pitchFamily="66" charset="0"/>
              </a:rPr>
              <a:t> dan </a:t>
            </a:r>
            <a:r>
              <a:rPr lang="en-US" sz="1400" dirty="0" err="1">
                <a:latin typeface="Cataneo BT" pitchFamily="66" charset="0"/>
              </a:rPr>
              <a:t>Abhidharma</a:t>
            </a:r>
            <a:r>
              <a:rPr lang="en-US" sz="1400" dirty="0">
                <a:latin typeface="Cataneo BT" pitchFamily="66" charset="0"/>
              </a:rPr>
              <a:t> </a:t>
            </a:r>
            <a:r>
              <a:rPr lang="en-US" sz="1400" dirty="0" err="1">
                <a:latin typeface="Cataneo BT" pitchFamily="66" charset="0"/>
              </a:rPr>
              <a:t>Piṭaka</a:t>
            </a:r>
            <a:r>
              <a:rPr lang="en-US" sz="1400" dirty="0">
                <a:latin typeface="Cataneo BT" pitchFamily="66" charset="0"/>
              </a:rPr>
              <a:t>  </a:t>
            </a:r>
          </a:p>
          <a:p>
            <a:r>
              <a:rPr lang="en-US" sz="1400" dirty="0">
                <a:latin typeface="Cataneo BT" pitchFamily="66" charset="0"/>
              </a:rPr>
              <a:t> </a:t>
            </a:r>
          </a:p>
          <a:p>
            <a:endParaRPr lang="id-ID" sz="1400" dirty="0">
              <a:latin typeface="Cataneo BT" pitchFamily="66" charset="0"/>
            </a:endParaRPr>
          </a:p>
        </p:txBody>
      </p:sp>
      <p:pic>
        <p:nvPicPr>
          <p:cNvPr id="6146" name="Picture 2" descr="5204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1" y="2852936"/>
            <a:ext cx="2098675"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Rectangle 4"/>
          <p:cNvSpPr/>
          <p:nvPr/>
        </p:nvSpPr>
        <p:spPr>
          <a:xfrm>
            <a:off x="2410280" y="4387494"/>
            <a:ext cx="1473043"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d-ID" dirty="0"/>
              <a:t>Hinayana</a:t>
            </a:r>
          </a:p>
        </p:txBody>
      </p:sp>
      <p:sp>
        <p:nvSpPr>
          <p:cNvPr id="7" name="Rectangle 6"/>
          <p:cNvSpPr/>
          <p:nvPr/>
        </p:nvSpPr>
        <p:spPr>
          <a:xfrm>
            <a:off x="2405518" y="6060154"/>
            <a:ext cx="1368152"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d-ID" dirty="0"/>
              <a:t>Mahayana</a:t>
            </a:r>
          </a:p>
        </p:txBody>
      </p:sp>
      <p:pic>
        <p:nvPicPr>
          <p:cNvPr id="6147" name="Picture 3" descr="tripitak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982" y="2479570"/>
            <a:ext cx="3485749" cy="18816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6" name="TextBox 5"/>
          <p:cNvSpPr txBox="1"/>
          <p:nvPr/>
        </p:nvSpPr>
        <p:spPr>
          <a:xfrm>
            <a:off x="3977601" y="4382543"/>
            <a:ext cx="5166399" cy="1384995"/>
          </a:xfrm>
          <a:prstGeom prst="rect">
            <a:avLst/>
          </a:prstGeom>
          <a:solidFill>
            <a:schemeClr val="accent2">
              <a:lumMod val="20000"/>
              <a:lumOff val="80000"/>
            </a:schemeClr>
          </a:solidFill>
        </p:spPr>
        <p:txBody>
          <a:bodyPr wrap="square" rtlCol="0">
            <a:spAutoFit/>
          </a:bodyPr>
          <a:lstStyle/>
          <a:p>
            <a:r>
              <a:rPr lang="id-ID" sz="1400" dirty="0">
                <a:latin typeface="Cataneo BT" pitchFamily="66" charset="0"/>
              </a:rPr>
              <a:t>Kata Hinayana yaitu berarti kendaraan kecil. Maksudnya bahwa aliran ini tidak dapat menampung banyak orang untuk memperoleh kebahagiaan nirwana, karena dalam prinsip pandangannya menyatakan bahwa setiap orang bergantung pada usahanya sendiri dalam mencapai kebahagiaan abadi dengan tanpa adanya penolong dari dewa ataupun biksu.</a:t>
            </a:r>
          </a:p>
        </p:txBody>
      </p:sp>
      <p:sp>
        <p:nvSpPr>
          <p:cNvPr id="10" name="TextBox 9"/>
          <p:cNvSpPr txBox="1"/>
          <p:nvPr/>
        </p:nvSpPr>
        <p:spPr>
          <a:xfrm>
            <a:off x="3995936" y="6119336"/>
            <a:ext cx="5148064" cy="738664"/>
          </a:xfrm>
          <a:prstGeom prst="rect">
            <a:avLst/>
          </a:prstGeom>
          <a:solidFill>
            <a:schemeClr val="accent2">
              <a:lumMod val="20000"/>
              <a:lumOff val="80000"/>
            </a:schemeClr>
          </a:solidFill>
        </p:spPr>
        <p:txBody>
          <a:bodyPr wrap="square" rtlCol="0">
            <a:spAutoFit/>
          </a:bodyPr>
          <a:lstStyle/>
          <a:p>
            <a:r>
              <a:rPr lang="id-ID" sz="1400" dirty="0">
                <a:latin typeface="Cataneo BT" pitchFamily="66" charset="0"/>
              </a:rPr>
              <a:t>Aliran Buddhisme ini disebut dengan Mahayana karena dapat menampung sebanyak-banyaknya orang yang ingin masuk Nirwana, hingga diumpamakan sebagai sebuah “kereta besar”</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7178" y="85623"/>
            <a:ext cx="2557462" cy="1666875"/>
          </a:xfrm>
          <a:prstGeom prst="rect">
            <a:avLst/>
          </a:prstGeom>
          <a:ln>
            <a:noFill/>
          </a:ln>
          <a:effectLst>
            <a:softEdge rad="112500"/>
          </a:effectLst>
        </p:spPr>
      </p:pic>
    </p:spTree>
    <p:extLst>
      <p:ext uri="{BB962C8B-B14F-4D97-AF65-F5344CB8AC3E}">
        <p14:creationId xmlns:p14="http://schemas.microsoft.com/office/powerpoint/2010/main" val="5649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barn(inVertical)">
                                      <p:cBhvr>
                                        <p:cTn id="17" dur="500"/>
                                        <p:tgtEl>
                                          <p:spTgt spid="61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147"/>
                                        </p:tgtEl>
                                        <p:attrNameLst>
                                          <p:attrName>style.visibility</p:attrName>
                                        </p:attrNameLst>
                                      </p:cBhvr>
                                      <p:to>
                                        <p:strVal val="visible"/>
                                      </p:to>
                                    </p:set>
                                    <p:animEffect transition="in" filter="barn(inVertical)">
                                      <p:cBhvr>
                                        <p:cTn id="32" dur="500"/>
                                        <p:tgtEl>
                                          <p:spTgt spid="61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7" grpId="0" animBg="1"/>
      <p:bldP spid="6"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62371" y="81146"/>
            <a:ext cx="3914186" cy="692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d-ID" dirty="0"/>
              <a:t>Penyebaran Agama Hindu-Buddha Indonesia</a:t>
            </a:r>
          </a:p>
        </p:txBody>
      </p:sp>
      <p:pic>
        <p:nvPicPr>
          <p:cNvPr id="7171" name="Picture 3" descr="pelayar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60" y="3105877"/>
            <a:ext cx="2915445" cy="21871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9" y="773842"/>
            <a:ext cx="6004924" cy="3231221"/>
          </a:xfrm>
          <a:prstGeom prst="rect">
            <a:avLst/>
          </a:prstGeom>
          <a:ln>
            <a:noFill/>
          </a:ln>
          <a:effectLst>
            <a:softEdge rad="11250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035" y="773842"/>
            <a:ext cx="2956734" cy="1771462"/>
          </a:xfrm>
          <a:prstGeom prst="rect">
            <a:avLst/>
          </a:prstGeom>
          <a:ln>
            <a:noFill/>
          </a:ln>
          <a:effectLst>
            <a:softEdge rad="11250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4199453"/>
            <a:ext cx="4139952" cy="2489212"/>
          </a:xfrm>
          <a:prstGeom prst="rect">
            <a:avLst/>
          </a:prstGeom>
          <a:ln>
            <a:noFill/>
          </a:ln>
          <a:effectLst>
            <a:softEdge rad="112500"/>
          </a:effectLst>
        </p:spPr>
      </p:pic>
      <p:sp>
        <p:nvSpPr>
          <p:cNvPr id="8" name="TextBox 7"/>
          <p:cNvSpPr txBox="1"/>
          <p:nvPr/>
        </p:nvSpPr>
        <p:spPr>
          <a:xfrm>
            <a:off x="6114887" y="2654969"/>
            <a:ext cx="2777593" cy="369332"/>
          </a:xfrm>
          <a:prstGeom prst="rect">
            <a:avLst/>
          </a:prstGeom>
          <a:noFill/>
        </p:spPr>
        <p:txBody>
          <a:bodyPr wrap="square" rtlCol="0">
            <a:spAutoFit/>
          </a:bodyPr>
          <a:lstStyle/>
          <a:p>
            <a:r>
              <a:rPr lang="id-ID" dirty="0"/>
              <a:t>Jalur Sutra</a:t>
            </a:r>
          </a:p>
        </p:txBody>
      </p:sp>
      <p:sp>
        <p:nvSpPr>
          <p:cNvPr id="11" name="TextBox 10"/>
          <p:cNvSpPr txBox="1"/>
          <p:nvPr/>
        </p:nvSpPr>
        <p:spPr>
          <a:xfrm>
            <a:off x="6237495" y="5421711"/>
            <a:ext cx="2777593" cy="369332"/>
          </a:xfrm>
          <a:prstGeom prst="rect">
            <a:avLst/>
          </a:prstGeom>
          <a:noFill/>
        </p:spPr>
        <p:txBody>
          <a:bodyPr wrap="square" rtlCol="0">
            <a:spAutoFit/>
          </a:bodyPr>
          <a:lstStyle/>
          <a:p>
            <a:r>
              <a:rPr lang="id-ID" dirty="0"/>
              <a:t>Jalur Laut</a:t>
            </a:r>
          </a:p>
        </p:txBody>
      </p:sp>
    </p:spTree>
    <p:extLst>
      <p:ext uri="{BB962C8B-B14F-4D97-AF65-F5344CB8AC3E}">
        <p14:creationId xmlns:p14="http://schemas.microsoft.com/office/powerpoint/2010/main" val="13098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171"/>
                                        </p:tgtEl>
                                        <p:attrNameLst>
                                          <p:attrName>style.visibility</p:attrName>
                                        </p:attrNameLst>
                                      </p:cBhvr>
                                      <p:to>
                                        <p:strVal val="visible"/>
                                      </p:to>
                                    </p:set>
                                    <p:animEffect transition="in" filter="wipe(down)">
                                      <p:cBhvr>
                                        <p:cTn id="27" dur="500"/>
                                        <p:tgtEl>
                                          <p:spTgt spid="71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1"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316</TotalTime>
  <Words>783</Words>
  <Application>Microsoft Macintosh PowerPoint</Application>
  <PresentationFormat>On-screen Show (4:3)</PresentationFormat>
  <Paragraphs>67</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Algerian</vt:lpstr>
      <vt:lpstr>Arial</vt:lpstr>
      <vt:lpstr>Calibri</vt:lpstr>
      <vt:lpstr>Calisto MT</vt:lpstr>
      <vt:lpstr>Cataneo BT</vt:lpstr>
      <vt:lpstr>Times New Roman</vt:lpstr>
      <vt:lpstr>Trebuchet MS</vt:lpstr>
      <vt:lpstr>Wingdings 3</vt:lpstr>
      <vt:lpstr>Facet</vt:lpstr>
      <vt:lpstr>PENYEBARAN KEBUDAYAAN HINDU-BUDDHA DI INDONESIA</vt:lpstr>
      <vt:lpstr>Peradaban India Kuno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BC</dc:creator>
  <cp:lastModifiedBy>Michael Ofengenden</cp:lastModifiedBy>
  <cp:revision>33</cp:revision>
  <dcterms:created xsi:type="dcterms:W3CDTF">2017-09-24T00:03:06Z</dcterms:created>
  <dcterms:modified xsi:type="dcterms:W3CDTF">2025-08-25T21:18:13Z</dcterms:modified>
</cp:coreProperties>
</file>